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94" r:id="rId5"/>
    <p:sldMasterId id="2147483702" r:id="rId6"/>
  </p:sldMasterIdLst>
  <p:notesMasterIdLst>
    <p:notesMasterId r:id="rId26"/>
  </p:notesMasterIdLst>
  <p:sldIdLst>
    <p:sldId id="320" r:id="rId7"/>
    <p:sldId id="1457" r:id="rId8"/>
    <p:sldId id="381" r:id="rId9"/>
    <p:sldId id="410" r:id="rId10"/>
    <p:sldId id="414" r:id="rId11"/>
    <p:sldId id="415" r:id="rId12"/>
    <p:sldId id="443" r:id="rId13"/>
    <p:sldId id="1458" r:id="rId14"/>
    <p:sldId id="1459" r:id="rId15"/>
    <p:sldId id="1460" r:id="rId16"/>
    <p:sldId id="1461" r:id="rId17"/>
    <p:sldId id="421" r:id="rId18"/>
    <p:sldId id="436" r:id="rId19"/>
    <p:sldId id="440" r:id="rId20"/>
    <p:sldId id="432" r:id="rId21"/>
    <p:sldId id="441" r:id="rId22"/>
    <p:sldId id="407" r:id="rId23"/>
    <p:sldId id="430" r:id="rId24"/>
    <p:sldId id="1462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dy McCall" initials="EM" lastIdx="4" clrIdx="0">
    <p:extLst>
      <p:ext uri="{19B8F6BF-5375-455C-9EA6-DF929625EA0E}">
        <p15:presenceInfo xmlns:p15="http://schemas.microsoft.com/office/powerpoint/2012/main" userId="S::emccall@georgeinstitute.org::14da089d-9752-49c2-84ca-d0362af0d0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6B9E"/>
    <a:srgbClr val="ED7D31"/>
    <a:srgbClr val="612774"/>
    <a:srgbClr val="3D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FCD1AC-9A0C-3345-BAAD-4FAED9AF4C2C}" v="82" dt="2021-08-25T10:00:19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64"/>
    <p:restoredTop sz="96303"/>
  </p:normalViewPr>
  <p:slideViewPr>
    <p:cSldViewPr snapToGrid="0" snapToObjects="1">
      <p:cViewPr varScale="1">
        <p:scale>
          <a:sx n="104" d="100"/>
          <a:sy n="104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2" d="100"/>
          <a:sy n="152" d="100"/>
        </p:scale>
        <p:origin x="6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7239B-5D86-0442-9511-CAA953450368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D20D3-0F70-9B43-95A6-30C6490A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2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I Gener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375" y="2049197"/>
            <a:ext cx="8382325" cy="1180930"/>
          </a:xfrm>
        </p:spPr>
        <p:txBody>
          <a:bodyPr anchor="b">
            <a:normAutofit/>
          </a:bodyPr>
          <a:lstStyle>
            <a:lvl1pPr algn="l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122990B-C8D6-8E43-94A0-426D47EBB9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375" y="3345920"/>
            <a:ext cx="8382324" cy="1308591"/>
          </a:xfrm>
        </p:spPr>
        <p:txBody>
          <a:bodyPr/>
          <a:lstStyle>
            <a:lvl1pPr marL="177800" indent="-177800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55600" indent="-177800" algn="l">
              <a:buFont typeface="Arial" panose="020B0604020202020204" pitchFamily="34" charset="0"/>
              <a:buChar char="•"/>
              <a:tabLst/>
              <a:defRPr sz="1500"/>
            </a:lvl2pPr>
            <a:lvl3pPr marL="533400" indent="-177800" algn="l">
              <a:buFont typeface="Arial" panose="020B0604020202020204" pitchFamily="34" charset="0"/>
              <a:buChar char="•"/>
              <a:tabLst/>
              <a:defRPr sz="1350"/>
            </a:lvl3pPr>
            <a:lvl4pPr marL="711200" indent="-177800" algn="l">
              <a:buFont typeface="Arial" panose="020B0604020202020204" pitchFamily="34" charset="0"/>
              <a:buChar char="•"/>
              <a:tabLst/>
              <a:defRPr sz="1200"/>
            </a:lvl4pPr>
            <a:lvl5pPr marL="890588" indent="-176213" algn="l">
              <a:buFont typeface="Arial" panose="020B0604020202020204" pitchFamily="34" charset="0"/>
              <a:buChar char="•"/>
              <a:tabLst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8882AE-75E2-884E-8082-9306E9280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323" y="736137"/>
            <a:ext cx="4132500" cy="14066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A5B86D1-6AA4-0E46-A828-75147AEDCE3C}"/>
              </a:ext>
            </a:extLst>
          </p:cNvPr>
          <p:cNvSpPr/>
          <p:nvPr userDrawn="1"/>
        </p:nvSpPr>
        <p:spPr>
          <a:xfrm>
            <a:off x="663605" y="3189905"/>
            <a:ext cx="8382325" cy="18076"/>
          </a:xfrm>
          <a:prstGeom prst="rect">
            <a:avLst/>
          </a:prstGeom>
          <a:solidFill>
            <a:srgbClr val="834F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85" rtl="0"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AA0DD13-8F96-F042-8977-89B6DE0F3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32578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Slideset Title</a:t>
            </a:r>
            <a:br>
              <a:rPr lang="en-US"/>
            </a:b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5602567-D5DA-9A43-95BF-C25CD80C5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510" y="4832578"/>
            <a:ext cx="1067384" cy="273844"/>
          </a:xfrm>
          <a:prstGeom prst="rect">
            <a:avLst/>
          </a:prstGeom>
        </p:spPr>
        <p:txBody>
          <a:bodyPr anchor="b"/>
          <a:lstStyle>
            <a:lvl1pPr algn="l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8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I General Healthier Socie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40" y="1146868"/>
            <a:ext cx="7725864" cy="669003"/>
          </a:xfrm>
        </p:spPr>
        <p:txBody>
          <a:bodyPr anchor="b"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10" y="1985780"/>
            <a:ext cx="7725864" cy="264718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2B91D2-DEF0-0247-BC02-34D510BF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32578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Slideset Title</a:t>
            </a:r>
            <a:br>
              <a:rPr lang="en-US"/>
            </a:b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BD526A-467F-C741-AF47-4BBF3FA35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510" y="4832578"/>
            <a:ext cx="1067384" cy="273844"/>
          </a:xfrm>
          <a:prstGeom prst="rect">
            <a:avLst/>
          </a:prstGeom>
        </p:spPr>
        <p:txBody>
          <a:bodyPr anchor="b"/>
          <a:lstStyle>
            <a:lvl1pPr algn="l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EB6D73-65E2-DF45-A99B-131E8DA52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497" y="0"/>
            <a:ext cx="3127750" cy="103829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CA993E5-A7D2-0F43-A35F-BD6206190D5B}"/>
              </a:ext>
            </a:extLst>
          </p:cNvPr>
          <p:cNvGrpSpPr/>
          <p:nvPr userDrawn="1"/>
        </p:nvGrpSpPr>
        <p:grpSpPr>
          <a:xfrm>
            <a:off x="8082374" y="0"/>
            <a:ext cx="1070102" cy="4751546"/>
            <a:chOff x="7718908" y="0"/>
            <a:chExt cx="1425091" cy="632779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6CCAE93-D62F-2646-BAB1-CC798195091D}"/>
                </a:ext>
              </a:extLst>
            </p:cNvPr>
            <p:cNvSpPr/>
            <p:nvPr/>
          </p:nvSpPr>
          <p:spPr>
            <a:xfrm flipH="1">
              <a:off x="8319245" y="0"/>
              <a:ext cx="824753" cy="6327797"/>
            </a:xfrm>
            <a:prstGeom prst="rect">
              <a:avLst/>
            </a:prstGeom>
            <a:solidFill>
              <a:srgbClr val="C4B0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44565F3-0B8A-2943-8437-5A261D57F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8908" y="1968073"/>
              <a:ext cx="1425091" cy="142509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3706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I General Impact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40" y="1146868"/>
            <a:ext cx="7705862" cy="669003"/>
          </a:xfrm>
        </p:spPr>
        <p:txBody>
          <a:bodyPr anchor="b"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10" y="1985780"/>
            <a:ext cx="7705862" cy="264718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2B91D2-DEF0-0247-BC02-34D510BF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32578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Slideset Title</a:t>
            </a:r>
            <a:br>
              <a:rPr lang="en-US"/>
            </a:b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BD526A-467F-C741-AF47-4BBF3FA35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510" y="4832578"/>
            <a:ext cx="1067384" cy="273844"/>
          </a:xfrm>
          <a:prstGeom prst="rect">
            <a:avLst/>
          </a:prstGeom>
        </p:spPr>
        <p:txBody>
          <a:bodyPr anchor="b"/>
          <a:lstStyle>
            <a:lvl1pPr algn="l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EB6D73-65E2-DF45-A99B-131E8DA52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497" y="0"/>
            <a:ext cx="3127750" cy="103829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81C2E06-CBF1-0145-B1BA-0460678FC0C8}"/>
              </a:ext>
            </a:extLst>
          </p:cNvPr>
          <p:cNvGrpSpPr/>
          <p:nvPr userDrawn="1"/>
        </p:nvGrpSpPr>
        <p:grpSpPr>
          <a:xfrm>
            <a:off x="8048909" y="0"/>
            <a:ext cx="1095091" cy="4751546"/>
            <a:chOff x="7685629" y="0"/>
            <a:chExt cx="1458370" cy="632779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B79261B-6DE2-8646-ACC0-F4C957AEE914}"/>
                </a:ext>
              </a:extLst>
            </p:cNvPr>
            <p:cNvSpPr/>
            <p:nvPr/>
          </p:nvSpPr>
          <p:spPr>
            <a:xfrm flipH="1">
              <a:off x="8319246" y="0"/>
              <a:ext cx="824753" cy="6327797"/>
            </a:xfrm>
            <a:prstGeom prst="rect">
              <a:avLst/>
            </a:prstGeom>
            <a:solidFill>
              <a:srgbClr val="D8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540265F-D496-0E4C-851F-B1F990970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3558" y="4324693"/>
              <a:ext cx="1425091" cy="142509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E99C2F5-7EB2-4447-B819-CABEEE728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5629" y="2185611"/>
              <a:ext cx="1425091" cy="142509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69132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I General Enabl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39" y="1146868"/>
            <a:ext cx="7705862" cy="669003"/>
          </a:xfrm>
        </p:spPr>
        <p:txBody>
          <a:bodyPr anchor="b"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09" y="1985780"/>
            <a:ext cx="7705862" cy="264718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2B91D2-DEF0-0247-BC02-34D510BF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32578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Slideset Title</a:t>
            </a:r>
            <a:br>
              <a:rPr lang="en-US"/>
            </a:b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BD526A-467F-C741-AF47-4BBF3FA35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510" y="4832578"/>
            <a:ext cx="1067384" cy="273844"/>
          </a:xfrm>
          <a:prstGeom prst="rect">
            <a:avLst/>
          </a:prstGeom>
        </p:spPr>
        <p:txBody>
          <a:bodyPr anchor="b"/>
          <a:lstStyle>
            <a:lvl1pPr algn="l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EB6D73-65E2-DF45-A99B-131E8DA52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497" y="0"/>
            <a:ext cx="3127750" cy="103829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75A57AA-2AAF-3044-873D-DBF27EC37C6A}"/>
              </a:ext>
            </a:extLst>
          </p:cNvPr>
          <p:cNvGrpSpPr/>
          <p:nvPr userDrawn="1"/>
        </p:nvGrpSpPr>
        <p:grpSpPr>
          <a:xfrm>
            <a:off x="8258906" y="1"/>
            <a:ext cx="885502" cy="4751546"/>
            <a:chOff x="11012746" y="0"/>
            <a:chExt cx="1179253" cy="632779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0A9B74-580A-5B4B-99DA-B6FB08B7208C}"/>
                </a:ext>
              </a:extLst>
            </p:cNvPr>
            <p:cNvSpPr/>
            <p:nvPr/>
          </p:nvSpPr>
          <p:spPr>
            <a:xfrm flipH="1">
              <a:off x="11367246" y="0"/>
              <a:ext cx="824753" cy="6327797"/>
            </a:xfrm>
            <a:prstGeom prst="rect">
              <a:avLst/>
            </a:prstGeom>
            <a:solidFill>
              <a:srgbClr val="D8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9907FF2-992B-5E4C-9FE6-9E2344A9E7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12746" y="2198926"/>
              <a:ext cx="707837" cy="7078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6B1C205-B80A-454C-9F38-ACDDF00C7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12746" y="3048695"/>
              <a:ext cx="707837" cy="7078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A1370F6-A99F-9843-8587-9A83C3C89C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12746" y="3929372"/>
              <a:ext cx="707837" cy="7078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61C154B-4587-4D4C-A367-9A4F99DB1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12746" y="4732875"/>
              <a:ext cx="707837" cy="7078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30E85C1-9782-C743-9E37-C3181A9027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12746" y="5462063"/>
              <a:ext cx="707837" cy="7078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89883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I General Genov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BAC0ED3-37E5-6C4C-8C43-9A1268F4733F}"/>
              </a:ext>
            </a:extLst>
          </p:cNvPr>
          <p:cNvSpPr/>
          <p:nvPr userDrawn="1"/>
        </p:nvSpPr>
        <p:spPr>
          <a:xfrm>
            <a:off x="210206" y="4735444"/>
            <a:ext cx="8932335" cy="434184"/>
          </a:xfrm>
          <a:prstGeom prst="rect">
            <a:avLst/>
          </a:prstGeom>
          <a:solidFill>
            <a:srgbClr val="B2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04C856-354C-5A43-96DD-0CBBA9828DD6}"/>
              </a:ext>
            </a:extLst>
          </p:cNvPr>
          <p:cNvSpPr/>
          <p:nvPr userDrawn="1"/>
        </p:nvSpPr>
        <p:spPr>
          <a:xfrm>
            <a:off x="0" y="0"/>
            <a:ext cx="210206" cy="5169628"/>
          </a:xfrm>
          <a:prstGeom prst="rect">
            <a:avLst/>
          </a:prstGeom>
          <a:solidFill>
            <a:srgbClr val="76C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CFBE65F9-EA43-A84D-8390-FEE3A1ED50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1" y="70221"/>
            <a:ext cx="409442" cy="4143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296A79-FC1B-8348-9275-F5805D0745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4546" y="4835382"/>
            <a:ext cx="1316566" cy="243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40" y="223759"/>
            <a:ext cx="8639572" cy="669003"/>
          </a:xfrm>
        </p:spPr>
        <p:txBody>
          <a:bodyPr anchor="b"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10" y="1062671"/>
            <a:ext cx="8639572" cy="3397826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2B91D2-DEF0-0247-BC02-34D510BF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32578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Slideset Title</a:t>
            </a:r>
            <a:br>
              <a:rPr lang="en-US"/>
            </a:b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BD526A-467F-C741-AF47-4BBF3FA35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510" y="4832578"/>
            <a:ext cx="1067384" cy="273844"/>
          </a:xfrm>
          <a:prstGeom prst="rect">
            <a:avLst/>
          </a:prstGeom>
        </p:spPr>
        <p:txBody>
          <a:bodyPr anchor="b"/>
          <a:lstStyle>
            <a:lvl1pPr algn="l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08608ECF-D480-B849-9CCB-84889637D2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0" y="7373"/>
            <a:ext cx="9180510" cy="516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69756"/>
            <a:ext cx="8343900" cy="1180930"/>
          </a:xfrm>
        </p:spPr>
        <p:txBody>
          <a:bodyPr anchor="b">
            <a:normAutofit/>
          </a:bodyPr>
          <a:lstStyle>
            <a:lvl1pPr algn="l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122990B-C8D6-8E43-94A0-426D47EBB9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5799" y="2831273"/>
            <a:ext cx="8343899" cy="1797581"/>
          </a:xfrm>
        </p:spPr>
        <p:txBody>
          <a:bodyPr/>
          <a:lstStyle>
            <a:lvl1pPr marL="177800" indent="-177800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55600" indent="-177800" algn="l">
              <a:buFont typeface="Arial" panose="020B0604020202020204" pitchFamily="34" charset="0"/>
              <a:buChar char="•"/>
              <a:tabLst/>
              <a:defRPr sz="1500"/>
            </a:lvl2pPr>
            <a:lvl3pPr marL="533400" indent="-177800" algn="l">
              <a:buFont typeface="Arial" panose="020B0604020202020204" pitchFamily="34" charset="0"/>
              <a:buChar char="•"/>
              <a:tabLst/>
              <a:defRPr sz="1350"/>
            </a:lvl3pPr>
            <a:lvl4pPr marL="711200" indent="-177800" algn="l">
              <a:buFont typeface="Arial" panose="020B0604020202020204" pitchFamily="34" charset="0"/>
              <a:buChar char="•"/>
              <a:tabLst/>
              <a:defRPr sz="1200"/>
            </a:lvl4pPr>
            <a:lvl5pPr marL="890588" indent="-176213" algn="l">
              <a:buFont typeface="Arial" panose="020B0604020202020204" pitchFamily="34" charset="0"/>
              <a:buChar char="•"/>
              <a:tabLst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27C9C3C-6644-D845-9AAE-331F20538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err="1"/>
              <a:t>Slideset</a:t>
            </a:r>
            <a:r>
              <a:rPr lang="en-US" dirty="0"/>
              <a:t> Title</a:t>
            </a:r>
            <a:br>
              <a:rPr lang="en-US" dirty="0"/>
            </a:br>
            <a:r>
              <a:rPr lang="en-US" dirty="0"/>
              <a:t>Private &amp; Confidential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7E9127-EFBB-1444-9D48-11471C4E4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1061" y="4767263"/>
            <a:ext cx="828961" cy="273844"/>
          </a:xfrm>
          <a:prstGeom prst="rect">
            <a:avLst/>
          </a:prstGeom>
        </p:spPr>
        <p:txBody>
          <a:bodyPr anchor="b"/>
          <a:lstStyle>
            <a:lvl1pPr algn="r">
              <a:defRPr sz="800"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0DC4EFE-22A8-8C4C-AB0C-BECDB673EE60}" type="datetime1">
              <a:rPr lang="en-AU" smtClean="0"/>
              <a:t>30/08/2021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9B5F2F-8FB8-C04C-AD15-1ACA6E3A9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62314" y="4767263"/>
            <a:ext cx="1067384" cy="273844"/>
          </a:xfrm>
          <a:prstGeom prst="rect">
            <a:avLst/>
          </a:prstGeom>
        </p:spPr>
        <p:txBody>
          <a:bodyPr anchor="b"/>
          <a:lstStyle>
            <a:lvl1pPr algn="r">
              <a:defRPr sz="800"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33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E5C27CCC-3F0C-1548-B06A-070534FB0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2719" y="8523"/>
            <a:ext cx="9175077" cy="51609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524" y="223759"/>
            <a:ext cx="8286174" cy="669003"/>
          </a:xfrm>
        </p:spPr>
        <p:txBody>
          <a:bodyPr anchor="b"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494" y="1062671"/>
            <a:ext cx="8286174" cy="3397826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CD491F1-ADF7-874A-B17B-6A460C909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err="1"/>
              <a:t>Slideset</a:t>
            </a:r>
            <a:r>
              <a:rPr lang="en-US" dirty="0"/>
              <a:t> Title</a:t>
            </a:r>
            <a:br>
              <a:rPr lang="en-US" dirty="0"/>
            </a:br>
            <a:r>
              <a:rPr lang="en-US" dirty="0"/>
              <a:t>Private &amp; Confidential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06DC9B0-A45D-DB47-A985-39BCB743A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1061" y="4767263"/>
            <a:ext cx="828961" cy="273844"/>
          </a:xfrm>
          <a:prstGeom prst="rect">
            <a:avLst/>
          </a:prstGeom>
        </p:spPr>
        <p:txBody>
          <a:bodyPr anchor="b"/>
          <a:lstStyle>
            <a:lvl1pPr algn="r">
              <a:defRPr sz="800"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3E38C81-EB0A-334F-A86C-9EF6554F8E01}" type="datetime1">
              <a:rPr lang="en-AU" smtClean="0"/>
              <a:t>30/08/2021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3F6A581-1227-854A-A3A4-8346D6982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62314" y="4767263"/>
            <a:ext cx="1067384" cy="273844"/>
          </a:xfrm>
          <a:prstGeom prst="rect">
            <a:avLst/>
          </a:prstGeom>
        </p:spPr>
        <p:txBody>
          <a:bodyPr anchor="b"/>
          <a:lstStyle>
            <a:lvl1pPr algn="r">
              <a:defRPr sz="800"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20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9D6C56-41DC-A646-AC67-77183E9354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0" y="0"/>
            <a:ext cx="9180510" cy="516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69756"/>
            <a:ext cx="8343900" cy="1180930"/>
          </a:xfrm>
        </p:spPr>
        <p:txBody>
          <a:bodyPr anchor="b">
            <a:normAutofit/>
          </a:bodyPr>
          <a:lstStyle>
            <a:lvl1pPr algn="l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122990B-C8D6-8E43-94A0-426D47EBB9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5799" y="2831273"/>
            <a:ext cx="8343899" cy="1797581"/>
          </a:xfrm>
        </p:spPr>
        <p:txBody>
          <a:bodyPr/>
          <a:lstStyle>
            <a:lvl1pPr marL="177800" indent="-177800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57188" indent="-176213" algn="l">
              <a:buFont typeface="Arial" panose="020B0604020202020204" pitchFamily="34" charset="0"/>
              <a:buChar char="•"/>
              <a:tabLst/>
              <a:defRPr sz="1500"/>
            </a:lvl2pPr>
            <a:lvl3pPr marL="533400" indent="-176213" algn="l">
              <a:buFont typeface="Arial" panose="020B0604020202020204" pitchFamily="34" charset="0"/>
              <a:buChar char="•"/>
              <a:tabLst/>
              <a:defRPr sz="1350"/>
            </a:lvl3pPr>
            <a:lvl4pPr marL="714375" indent="-180975" algn="l">
              <a:buFont typeface="Arial" panose="020B0604020202020204" pitchFamily="34" charset="0"/>
              <a:buChar char="•"/>
              <a:tabLst/>
              <a:defRPr sz="1200"/>
            </a:lvl4pPr>
            <a:lvl5pPr marL="890588" indent="-176213" algn="l">
              <a:buFont typeface="Arial" panose="020B0604020202020204" pitchFamily="34" charset="0"/>
              <a:buChar char="•"/>
              <a:tabLst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F9DBC6B-EB56-F045-8282-37CA4344E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err="1"/>
              <a:t>Slideset</a:t>
            </a:r>
            <a:r>
              <a:rPr lang="en-US" dirty="0"/>
              <a:t> Title</a:t>
            </a:r>
            <a:br>
              <a:rPr lang="en-US" dirty="0"/>
            </a:br>
            <a:r>
              <a:rPr lang="en-US" dirty="0"/>
              <a:t>Private &amp; Confidential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C8CF867-6B4A-3947-9355-E7C9344DB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1061" y="4767263"/>
            <a:ext cx="828961" cy="273844"/>
          </a:xfrm>
          <a:prstGeom prst="rect">
            <a:avLst/>
          </a:prstGeom>
        </p:spPr>
        <p:txBody>
          <a:bodyPr anchor="b"/>
          <a:lstStyle>
            <a:lvl1pPr algn="r">
              <a:defRPr sz="800"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613C945-CCF2-4A42-91E2-E594B30CCE48}" type="datetime1">
              <a:rPr lang="en-AU" smtClean="0"/>
              <a:t>30/08/2021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B2EC281-F1DF-8744-AC60-D8D168C1A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62314" y="4767263"/>
            <a:ext cx="1067384" cy="273844"/>
          </a:xfrm>
          <a:prstGeom prst="rect">
            <a:avLst/>
          </a:prstGeom>
        </p:spPr>
        <p:txBody>
          <a:bodyPr anchor="b"/>
          <a:lstStyle>
            <a:lvl1pPr algn="r">
              <a:defRPr sz="800"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98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6534AB-9140-A643-89AC-2585070A9C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0" y="6995"/>
            <a:ext cx="9180512" cy="516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524" y="229896"/>
            <a:ext cx="8286174" cy="669003"/>
          </a:xfrm>
        </p:spPr>
        <p:txBody>
          <a:bodyPr anchor="b"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524" y="1665046"/>
            <a:ext cx="8286174" cy="2814203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CD491F1-ADF7-874A-B17B-6A460C909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err="1"/>
              <a:t>Slideset</a:t>
            </a:r>
            <a:r>
              <a:rPr lang="en-US" dirty="0"/>
              <a:t> Title</a:t>
            </a:r>
            <a:br>
              <a:rPr lang="en-US" dirty="0"/>
            </a:br>
            <a:r>
              <a:rPr lang="en-US" dirty="0"/>
              <a:t>Private &amp; Confidential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06DC9B0-A45D-DB47-A985-39BCB743A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1061" y="4767263"/>
            <a:ext cx="828961" cy="273844"/>
          </a:xfrm>
          <a:prstGeom prst="rect">
            <a:avLst/>
          </a:prstGeom>
        </p:spPr>
        <p:txBody>
          <a:bodyPr anchor="b"/>
          <a:lstStyle>
            <a:lvl1pPr algn="r">
              <a:defRPr sz="800"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7B734AD-B239-334C-A3E9-5373B9D66324}" type="datetime1">
              <a:rPr lang="en-AU" smtClean="0"/>
              <a:t>30/08/2021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3F6A581-1227-854A-A3A4-8346D6982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62314" y="4767263"/>
            <a:ext cx="1067384" cy="273844"/>
          </a:xfrm>
          <a:prstGeom prst="rect">
            <a:avLst/>
          </a:prstGeom>
        </p:spPr>
        <p:txBody>
          <a:bodyPr anchor="b"/>
          <a:lstStyle>
            <a:lvl1pPr algn="r">
              <a:defRPr sz="800"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05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524" y="217622"/>
            <a:ext cx="8286174" cy="669003"/>
          </a:xfrm>
        </p:spPr>
        <p:txBody>
          <a:bodyPr anchor="b"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92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" y="110"/>
            <a:ext cx="9180511" cy="517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3811"/>
            <a:ext cx="7772400" cy="33830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950" b="1"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60619"/>
            <a:ext cx="7772400" cy="1803749"/>
          </a:xfrm>
          <a:prstGeom prst="rect">
            <a:avLst/>
          </a:prstGeom>
        </p:spPr>
        <p:txBody>
          <a:bodyPr>
            <a:normAutofit/>
          </a:bodyPr>
          <a:lstStyle>
            <a:lvl1pPr marL="138113" indent="-138113" algn="l">
              <a:lnSpc>
                <a:spcPct val="110000"/>
              </a:lnSpc>
              <a:buNone/>
              <a:defRPr sz="1500">
                <a:solidFill>
                  <a:srgbClr val="454745"/>
                </a:solidFill>
                <a:latin typeface="Arial Unicode MS"/>
                <a:cs typeface="Arial Unicode M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767267"/>
            <a:ext cx="2133600" cy="273844"/>
          </a:xfrm>
        </p:spPr>
        <p:txBody>
          <a:bodyPr/>
          <a:lstStyle>
            <a:lvl1pPr>
              <a:defRPr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fld id="{4CA9F025-6862-8A4F-827F-0ACAA38417BD}" type="datetime1">
              <a:rPr lang="en-AU" smtClean="0"/>
              <a:pPr/>
              <a:t>30/08/2021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pPr>
              <a:defRPr/>
            </a:pPr>
            <a:r>
              <a:rPr lang="en-US"/>
              <a:t>Slideset Title</a:t>
            </a:r>
          </a:p>
          <a:p>
            <a:pPr>
              <a:defRPr/>
            </a:pP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fld id="{CC44D09B-B189-424A-B058-8FB792079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4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I General Title St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4499" y="2049197"/>
            <a:ext cx="6828225" cy="1180930"/>
          </a:xfrm>
        </p:spPr>
        <p:txBody>
          <a:bodyPr anchor="b">
            <a:normAutofit/>
          </a:bodyPr>
          <a:lstStyle>
            <a:lvl1pPr algn="l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122990B-C8D6-8E43-94A0-426D47EBB9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4499" y="3345919"/>
            <a:ext cx="6828224" cy="1316823"/>
          </a:xfrm>
        </p:spPr>
        <p:txBody>
          <a:bodyPr/>
          <a:lstStyle>
            <a:lvl1pPr marL="177800" indent="-177800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55600" indent="-177800" algn="l">
              <a:buFont typeface="Arial" panose="020B0604020202020204" pitchFamily="34" charset="0"/>
              <a:buChar char="•"/>
              <a:tabLst/>
              <a:defRPr sz="1500"/>
            </a:lvl2pPr>
            <a:lvl3pPr marL="533400" indent="-177800" algn="l">
              <a:buFont typeface="Arial" panose="020B0604020202020204" pitchFamily="34" charset="0"/>
              <a:buChar char="•"/>
              <a:tabLst/>
              <a:defRPr sz="1350"/>
            </a:lvl3pPr>
            <a:lvl4pPr marL="711200" indent="-177800" algn="l">
              <a:buFont typeface="Arial" panose="020B0604020202020204" pitchFamily="34" charset="0"/>
              <a:buChar char="•"/>
              <a:tabLst/>
              <a:defRPr sz="1200"/>
            </a:lvl4pPr>
            <a:lvl5pPr marL="890588" indent="-176213" algn="l">
              <a:buFont typeface="Arial" panose="020B0604020202020204" pitchFamily="34" charset="0"/>
              <a:buChar char="•"/>
              <a:tabLst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8882AE-75E2-884E-8082-9306E9280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323" y="736137"/>
            <a:ext cx="4132500" cy="14066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A5B86D1-6AA4-0E46-A828-75147AEDCE3C}"/>
              </a:ext>
            </a:extLst>
          </p:cNvPr>
          <p:cNvSpPr/>
          <p:nvPr userDrawn="1"/>
        </p:nvSpPr>
        <p:spPr>
          <a:xfrm>
            <a:off x="663605" y="3189905"/>
            <a:ext cx="6828225" cy="18076"/>
          </a:xfrm>
          <a:prstGeom prst="rect">
            <a:avLst/>
          </a:prstGeom>
          <a:solidFill>
            <a:srgbClr val="834F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85" rtl="0"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544BB0-5F36-404E-A0C3-F02436063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406" r="-3"/>
          <a:stretch/>
        </p:blipFill>
        <p:spPr>
          <a:xfrm>
            <a:off x="7614319" y="-1"/>
            <a:ext cx="1529682" cy="4767264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C26850D-A242-5F49-B071-4D149626F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32578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Slideset Title</a:t>
            </a:r>
            <a:br>
              <a:rPr lang="en-US"/>
            </a:b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685D0B8-9D2C-2845-9C01-1B864B9B1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510" y="4832578"/>
            <a:ext cx="1067384" cy="273844"/>
          </a:xfrm>
          <a:prstGeom prst="rect">
            <a:avLst/>
          </a:prstGeom>
        </p:spPr>
        <p:txBody>
          <a:bodyPr anchor="b"/>
          <a:lstStyle>
            <a:lvl1pPr algn="l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65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" y="110"/>
            <a:ext cx="9180511" cy="517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827" y="483059"/>
            <a:ext cx="7940974" cy="3482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950" b="1"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676555" y="992332"/>
            <a:ext cx="7772400" cy="3397827"/>
          </a:xfrm>
          <a:prstGeom prst="rect">
            <a:avLst/>
          </a:prstGeom>
        </p:spPr>
        <p:txBody>
          <a:bodyPr>
            <a:normAutofit/>
          </a:bodyPr>
          <a:lstStyle>
            <a:lvl1pPr marL="138113" marR="0" indent="-138113" algn="l" defTabSz="3429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rgbClr val="454745"/>
                </a:solidFill>
                <a:latin typeface="Arial Unicode MS"/>
                <a:cs typeface="Arial Unicode M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553200" y="4767267"/>
            <a:ext cx="2133600" cy="273844"/>
          </a:xfrm>
        </p:spPr>
        <p:txBody>
          <a:bodyPr/>
          <a:lstStyle>
            <a:lvl1pPr algn="ctr">
              <a:defRPr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fld id="{9C8E9309-9CC7-EB48-BD71-41290C9E1890}" type="datetime1">
              <a:rPr lang="en-AU" smtClean="0"/>
              <a:pPr/>
              <a:t>30/08/2021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600"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pPr>
              <a:defRPr/>
            </a:pPr>
            <a:r>
              <a:rPr lang="en-US"/>
              <a:t>Slideset Title</a:t>
            </a:r>
          </a:p>
          <a:p>
            <a:pPr>
              <a:defRPr/>
            </a:pP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fld id="{1BE4E731-9A97-494C-A3D0-97444523C0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1" y="4767262"/>
            <a:ext cx="1868993" cy="3745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" y="4774987"/>
            <a:ext cx="1868993" cy="3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42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I Gener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376" y="2049198"/>
            <a:ext cx="8382325" cy="1180930"/>
          </a:xfrm>
        </p:spPr>
        <p:txBody>
          <a:bodyPr anchor="b">
            <a:normAutofit/>
          </a:bodyPr>
          <a:lstStyle>
            <a:lvl1pPr algn="l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122990B-C8D6-8E43-94A0-426D47EBB9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375" y="3345920"/>
            <a:ext cx="8382324" cy="1308591"/>
          </a:xfrm>
        </p:spPr>
        <p:txBody>
          <a:bodyPr/>
          <a:lstStyle>
            <a:lvl1pPr marL="177796" indent="-177796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55591" indent="-177796" algn="l">
              <a:buFont typeface="Arial" panose="020B0604020202020204" pitchFamily="34" charset="0"/>
              <a:buChar char="•"/>
              <a:tabLst/>
              <a:defRPr sz="1500"/>
            </a:lvl2pPr>
            <a:lvl3pPr marL="533387" indent="-177796" algn="l">
              <a:buFont typeface="Arial" panose="020B0604020202020204" pitchFamily="34" charset="0"/>
              <a:buChar char="•"/>
              <a:tabLst/>
              <a:defRPr sz="1350"/>
            </a:lvl3pPr>
            <a:lvl4pPr marL="711182" indent="-177796" algn="l">
              <a:buFont typeface="Arial" panose="020B0604020202020204" pitchFamily="34" charset="0"/>
              <a:buChar char="•"/>
              <a:tabLst/>
              <a:defRPr sz="1200"/>
            </a:lvl4pPr>
            <a:lvl5pPr marL="890566" indent="-176209" algn="l">
              <a:buFont typeface="Arial" panose="020B0604020202020204" pitchFamily="34" charset="0"/>
              <a:buChar char="•"/>
              <a:tabLst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8882AE-75E2-884E-8082-9306E9280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323" y="736137"/>
            <a:ext cx="4132500" cy="14066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A5B86D1-6AA4-0E46-A828-75147AEDCE3C}"/>
              </a:ext>
            </a:extLst>
          </p:cNvPr>
          <p:cNvSpPr/>
          <p:nvPr userDrawn="1"/>
        </p:nvSpPr>
        <p:spPr>
          <a:xfrm>
            <a:off x="663606" y="3189906"/>
            <a:ext cx="8382325" cy="18076"/>
          </a:xfrm>
          <a:prstGeom prst="rect">
            <a:avLst/>
          </a:prstGeom>
          <a:solidFill>
            <a:srgbClr val="834F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70" rtl="0" fontAlgn="base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AA0DD13-8F96-F042-8977-89B6DE0F3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32579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Slideset Title</a:t>
            </a:r>
            <a:br>
              <a:rPr lang="en-US"/>
            </a:b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5602567-D5DA-9A43-95BF-C25CD80C5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511" y="4832579"/>
            <a:ext cx="1067384" cy="273844"/>
          </a:xfrm>
          <a:prstGeom prst="rect">
            <a:avLst/>
          </a:prstGeom>
        </p:spPr>
        <p:txBody>
          <a:bodyPr anchor="b"/>
          <a:lstStyle>
            <a:lvl1pPr algn="l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74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I General Title St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4500" y="2049198"/>
            <a:ext cx="6828225" cy="1180930"/>
          </a:xfrm>
        </p:spPr>
        <p:txBody>
          <a:bodyPr anchor="b">
            <a:normAutofit/>
          </a:bodyPr>
          <a:lstStyle>
            <a:lvl1pPr algn="l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122990B-C8D6-8E43-94A0-426D47EBB9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4499" y="3345920"/>
            <a:ext cx="6828224" cy="1316823"/>
          </a:xfrm>
        </p:spPr>
        <p:txBody>
          <a:bodyPr/>
          <a:lstStyle>
            <a:lvl1pPr marL="177796" indent="-177796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55591" indent="-177796" algn="l">
              <a:buFont typeface="Arial" panose="020B0604020202020204" pitchFamily="34" charset="0"/>
              <a:buChar char="•"/>
              <a:tabLst/>
              <a:defRPr sz="1500"/>
            </a:lvl2pPr>
            <a:lvl3pPr marL="533387" indent="-177796" algn="l">
              <a:buFont typeface="Arial" panose="020B0604020202020204" pitchFamily="34" charset="0"/>
              <a:buChar char="•"/>
              <a:tabLst/>
              <a:defRPr sz="1350"/>
            </a:lvl3pPr>
            <a:lvl4pPr marL="711182" indent="-177796" algn="l">
              <a:buFont typeface="Arial" panose="020B0604020202020204" pitchFamily="34" charset="0"/>
              <a:buChar char="•"/>
              <a:tabLst/>
              <a:defRPr sz="1200"/>
            </a:lvl4pPr>
            <a:lvl5pPr marL="890566" indent="-176209" algn="l">
              <a:buFont typeface="Arial" panose="020B0604020202020204" pitchFamily="34" charset="0"/>
              <a:buChar char="•"/>
              <a:tabLst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8882AE-75E2-884E-8082-9306E9280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323" y="736137"/>
            <a:ext cx="4132500" cy="14066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A5B86D1-6AA4-0E46-A828-75147AEDCE3C}"/>
              </a:ext>
            </a:extLst>
          </p:cNvPr>
          <p:cNvSpPr/>
          <p:nvPr userDrawn="1"/>
        </p:nvSpPr>
        <p:spPr>
          <a:xfrm>
            <a:off x="663605" y="3189906"/>
            <a:ext cx="6828225" cy="18076"/>
          </a:xfrm>
          <a:prstGeom prst="rect">
            <a:avLst/>
          </a:prstGeom>
          <a:solidFill>
            <a:srgbClr val="834F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70" rtl="0" fontAlgn="base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544BB0-5F36-404E-A0C3-F02436063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406" r="-3"/>
          <a:stretch/>
        </p:blipFill>
        <p:spPr>
          <a:xfrm>
            <a:off x="7614319" y="-1"/>
            <a:ext cx="1529682" cy="4767264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C26850D-A242-5F49-B071-4D149626F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32579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Slideset Title</a:t>
            </a:r>
            <a:br>
              <a:rPr lang="en-US"/>
            </a:b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685D0B8-9D2C-2845-9C01-1B864B9B1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511" y="4832579"/>
            <a:ext cx="1067384" cy="273844"/>
          </a:xfrm>
          <a:prstGeom prst="rect">
            <a:avLst/>
          </a:prstGeom>
        </p:spPr>
        <p:txBody>
          <a:bodyPr anchor="b"/>
          <a:lstStyle>
            <a:lvl1pPr algn="l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29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I 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40" y="223760"/>
            <a:ext cx="8639572" cy="669003"/>
          </a:xfrm>
        </p:spPr>
        <p:txBody>
          <a:bodyPr anchor="b"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11" y="1062672"/>
            <a:ext cx="8639572" cy="3397826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2B91D2-DEF0-0247-BC02-34D510BF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32579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Slideset Title</a:t>
            </a:r>
            <a:br>
              <a:rPr lang="en-US"/>
            </a:b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BD526A-467F-C741-AF47-4BBF3FA35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511" y="4832579"/>
            <a:ext cx="1067384" cy="273844"/>
          </a:xfrm>
          <a:prstGeom prst="rect">
            <a:avLst/>
          </a:prstGeom>
        </p:spPr>
        <p:txBody>
          <a:bodyPr anchor="b"/>
          <a:lstStyle>
            <a:lvl1pPr algn="l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4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I General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8AA5EEE-F145-484D-9E74-C16F2F067E23}"/>
              </a:ext>
            </a:extLst>
          </p:cNvPr>
          <p:cNvSpPr/>
          <p:nvPr userDrawn="1"/>
        </p:nvSpPr>
        <p:spPr>
          <a:xfrm>
            <a:off x="0" y="0"/>
            <a:ext cx="9308592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94690D-8DA4-D24B-AE52-4C87DA1C32C2}"/>
              </a:ext>
            </a:extLst>
          </p:cNvPr>
          <p:cNvGrpSpPr/>
          <p:nvPr userDrawn="1"/>
        </p:nvGrpSpPr>
        <p:grpSpPr>
          <a:xfrm>
            <a:off x="248231" y="322218"/>
            <a:ext cx="8812133" cy="2195533"/>
            <a:chOff x="325121" y="429623"/>
            <a:chExt cx="11541759" cy="29273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E0F5BF3-C7D6-4743-9E9C-3992B4DB79C5}"/>
                </a:ext>
              </a:extLst>
            </p:cNvPr>
            <p:cNvSpPr/>
            <p:nvPr userDrawn="1"/>
          </p:nvSpPr>
          <p:spPr>
            <a:xfrm>
              <a:off x="325121" y="429623"/>
              <a:ext cx="2461623" cy="2339427"/>
            </a:xfrm>
            <a:prstGeom prst="rect">
              <a:avLst/>
            </a:prstGeom>
            <a:solidFill>
              <a:srgbClr val="A884BB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7AC4B1A-F397-AD48-BE4B-88CE24D53EB0}"/>
                </a:ext>
              </a:extLst>
            </p:cNvPr>
            <p:cNvSpPr/>
            <p:nvPr userDrawn="1"/>
          </p:nvSpPr>
          <p:spPr>
            <a:xfrm>
              <a:off x="554701" y="1277509"/>
              <a:ext cx="401768" cy="2079491"/>
            </a:xfrm>
            <a:prstGeom prst="rect">
              <a:avLst/>
            </a:prstGeom>
            <a:solidFill>
              <a:srgbClr val="A884B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928600-6B39-7646-854E-72FE4ECF52D8}"/>
                </a:ext>
              </a:extLst>
            </p:cNvPr>
            <p:cNvSpPr/>
            <p:nvPr userDrawn="1"/>
          </p:nvSpPr>
          <p:spPr>
            <a:xfrm>
              <a:off x="1033917" y="2644219"/>
              <a:ext cx="10832963" cy="24000"/>
            </a:xfrm>
            <a:prstGeom prst="rect">
              <a:avLst/>
            </a:prstGeom>
            <a:solidFill>
              <a:srgbClr val="834F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5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6812" y="775631"/>
            <a:ext cx="6842888" cy="1180930"/>
          </a:xfrm>
        </p:spPr>
        <p:txBody>
          <a:bodyPr anchor="b">
            <a:normAutofit/>
          </a:bodyPr>
          <a:lstStyle>
            <a:lvl1pPr algn="l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122990B-C8D6-8E43-94A0-426D47EBB9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9396" y="2215378"/>
            <a:ext cx="8240302" cy="2413478"/>
          </a:xfrm>
        </p:spPr>
        <p:txBody>
          <a:bodyPr/>
          <a:lstStyle>
            <a:lvl1pPr marL="177796" indent="-177796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57179" indent="-176209" algn="l">
              <a:buFont typeface="Arial" panose="020B0604020202020204" pitchFamily="34" charset="0"/>
              <a:buChar char="•"/>
              <a:tabLst/>
              <a:defRPr sz="1500"/>
            </a:lvl2pPr>
            <a:lvl3pPr marL="533387" indent="-176209" algn="l">
              <a:buFont typeface="Arial" panose="020B0604020202020204" pitchFamily="34" charset="0"/>
              <a:buChar char="•"/>
              <a:tabLst/>
              <a:defRPr sz="1350"/>
            </a:lvl3pPr>
            <a:lvl4pPr marL="714357" indent="-180971" algn="l">
              <a:buFont typeface="Arial" panose="020B0604020202020204" pitchFamily="34" charset="0"/>
              <a:buChar char="•"/>
              <a:tabLst/>
              <a:defRPr sz="1200"/>
            </a:lvl4pPr>
            <a:lvl5pPr marL="890566" indent="-176209" algn="l">
              <a:buFont typeface="Arial" panose="020B0604020202020204" pitchFamily="34" charset="0"/>
              <a:buChar char="•"/>
              <a:tabLst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C37304B-CD4F-8E4F-BF5B-0D32A228E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32579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Slideset Title</a:t>
            </a:r>
            <a:br>
              <a:rPr lang="en-US"/>
            </a:b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96210B9-16F3-8F4F-A709-494AA1A5B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511" y="4832579"/>
            <a:ext cx="1067384" cy="273844"/>
          </a:xfrm>
          <a:prstGeom prst="rect">
            <a:avLst/>
          </a:prstGeom>
        </p:spPr>
        <p:txBody>
          <a:bodyPr anchor="b"/>
          <a:lstStyle>
            <a:lvl1pPr algn="l">
              <a:defRPr sz="800"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79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I General Strateg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40" y="1146869"/>
            <a:ext cx="7120414" cy="669003"/>
          </a:xfrm>
        </p:spPr>
        <p:txBody>
          <a:bodyPr anchor="b"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11" y="1985780"/>
            <a:ext cx="7120414" cy="264718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2B91D2-DEF0-0247-BC02-34D510BF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32579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Slideset Title</a:t>
            </a:r>
            <a:br>
              <a:rPr lang="en-US"/>
            </a:b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BD526A-467F-C741-AF47-4BBF3FA35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511" y="4832579"/>
            <a:ext cx="1067384" cy="273844"/>
          </a:xfrm>
          <a:prstGeom prst="rect">
            <a:avLst/>
          </a:prstGeom>
        </p:spPr>
        <p:txBody>
          <a:bodyPr anchor="b"/>
          <a:lstStyle>
            <a:lvl1pPr algn="l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2082C7-DA37-E940-919F-E72A026203E3}"/>
              </a:ext>
            </a:extLst>
          </p:cNvPr>
          <p:cNvGrpSpPr/>
          <p:nvPr userDrawn="1"/>
        </p:nvGrpSpPr>
        <p:grpSpPr>
          <a:xfrm>
            <a:off x="210497" y="0"/>
            <a:ext cx="8930367" cy="4754880"/>
            <a:chOff x="280166" y="0"/>
            <a:chExt cx="11884535" cy="632779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88A07FD-DEA7-1643-9CFB-1632BCEF6E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53306" y="1"/>
              <a:ext cx="2011395" cy="632779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EB6D73-65E2-DF45-A99B-131E8DA525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0166" y="0"/>
              <a:ext cx="4162410" cy="1381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0597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I General Strate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40" y="1146869"/>
            <a:ext cx="7120414" cy="669003"/>
          </a:xfrm>
        </p:spPr>
        <p:txBody>
          <a:bodyPr anchor="b"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11" y="1985780"/>
            <a:ext cx="7120414" cy="264718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2B91D2-DEF0-0247-BC02-34D510BF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32579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Slideset Title</a:t>
            </a:r>
            <a:br>
              <a:rPr lang="en-US"/>
            </a:b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BD526A-467F-C741-AF47-4BBF3FA35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511" y="4832579"/>
            <a:ext cx="1067384" cy="273844"/>
          </a:xfrm>
          <a:prstGeom prst="rect">
            <a:avLst/>
          </a:prstGeom>
        </p:spPr>
        <p:txBody>
          <a:bodyPr anchor="b"/>
          <a:lstStyle>
            <a:lvl1pPr algn="l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EB6D73-65E2-DF45-A99B-131E8DA52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498" y="0"/>
            <a:ext cx="3127750" cy="10382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2A11BD-ADD0-E14C-A36C-7C02F2B378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2582" y="1"/>
            <a:ext cx="1511418" cy="47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70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I General Strateg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40" y="1146869"/>
            <a:ext cx="7120414" cy="669003"/>
          </a:xfrm>
        </p:spPr>
        <p:txBody>
          <a:bodyPr anchor="b"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11" y="1985780"/>
            <a:ext cx="7120414" cy="264718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2B91D2-DEF0-0247-BC02-34D510BF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32579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Slideset Title</a:t>
            </a:r>
            <a:br>
              <a:rPr lang="en-US"/>
            </a:b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BD526A-467F-C741-AF47-4BBF3FA35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511" y="4832579"/>
            <a:ext cx="1067384" cy="273844"/>
          </a:xfrm>
          <a:prstGeom prst="rect">
            <a:avLst/>
          </a:prstGeom>
        </p:spPr>
        <p:txBody>
          <a:bodyPr anchor="b"/>
          <a:lstStyle>
            <a:lvl1pPr algn="l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EB6D73-65E2-DF45-A99B-131E8DA52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498" y="0"/>
            <a:ext cx="3127750" cy="1038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C795A-8724-534F-AAAB-08E541C7FE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7613" y="1"/>
            <a:ext cx="1516387" cy="47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94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I General Better Treat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40" y="1146869"/>
            <a:ext cx="7717386" cy="669003"/>
          </a:xfrm>
        </p:spPr>
        <p:txBody>
          <a:bodyPr anchor="b"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10" y="1985780"/>
            <a:ext cx="7717386" cy="264718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2B91D2-DEF0-0247-BC02-34D510BF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32579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Slideset Title</a:t>
            </a:r>
            <a:br>
              <a:rPr lang="en-US"/>
            </a:b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BD526A-467F-C741-AF47-4BBF3FA35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511" y="4832579"/>
            <a:ext cx="1067384" cy="273844"/>
          </a:xfrm>
          <a:prstGeom prst="rect">
            <a:avLst/>
          </a:prstGeom>
        </p:spPr>
        <p:txBody>
          <a:bodyPr anchor="b"/>
          <a:lstStyle>
            <a:lvl1pPr algn="l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EB6D73-65E2-DF45-A99B-131E8DA52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498" y="0"/>
            <a:ext cx="3127750" cy="103829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9A78195-C88A-1E4B-9115-E9C8418D594C}"/>
              </a:ext>
            </a:extLst>
          </p:cNvPr>
          <p:cNvGrpSpPr/>
          <p:nvPr userDrawn="1"/>
        </p:nvGrpSpPr>
        <p:grpSpPr>
          <a:xfrm>
            <a:off x="8073898" y="1"/>
            <a:ext cx="1070102" cy="4751546"/>
            <a:chOff x="7718909" y="0"/>
            <a:chExt cx="1425091" cy="632779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19314B-3278-AF45-B62B-2B9790AD725E}"/>
                </a:ext>
              </a:extLst>
            </p:cNvPr>
            <p:cNvSpPr/>
            <p:nvPr/>
          </p:nvSpPr>
          <p:spPr>
            <a:xfrm flipH="1">
              <a:off x="8319244" y="0"/>
              <a:ext cx="824753" cy="6327797"/>
            </a:xfrm>
            <a:prstGeom prst="rect">
              <a:avLst/>
            </a:prstGeom>
            <a:solidFill>
              <a:srgbClr val="C4B0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3AE5FCA-3F19-AE42-A26C-290556EE5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8909" y="2000219"/>
              <a:ext cx="1425091" cy="142509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35148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I General Better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40" y="1146869"/>
            <a:ext cx="7713366" cy="669003"/>
          </a:xfrm>
        </p:spPr>
        <p:txBody>
          <a:bodyPr anchor="b"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10" y="1985780"/>
            <a:ext cx="7713366" cy="264718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2B91D2-DEF0-0247-BC02-34D510BF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32579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Slideset Title</a:t>
            </a:r>
            <a:br>
              <a:rPr lang="en-US"/>
            </a:b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BD526A-467F-C741-AF47-4BBF3FA35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511" y="4832579"/>
            <a:ext cx="1067384" cy="273844"/>
          </a:xfrm>
          <a:prstGeom prst="rect">
            <a:avLst/>
          </a:prstGeom>
        </p:spPr>
        <p:txBody>
          <a:bodyPr anchor="b"/>
          <a:lstStyle>
            <a:lvl1pPr algn="l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EB6D73-65E2-DF45-A99B-131E8DA52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498" y="0"/>
            <a:ext cx="3127750" cy="103829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A0F4F9C-E4B9-4E45-B33A-582C62F4D472}"/>
              </a:ext>
            </a:extLst>
          </p:cNvPr>
          <p:cNvGrpSpPr/>
          <p:nvPr userDrawn="1"/>
        </p:nvGrpSpPr>
        <p:grpSpPr>
          <a:xfrm>
            <a:off x="8069880" y="-1"/>
            <a:ext cx="1070102" cy="4751545"/>
            <a:chOff x="7718908" y="1"/>
            <a:chExt cx="1425091" cy="632779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3C7F70-084C-C34D-A8BF-CC620F9FD024}"/>
                </a:ext>
              </a:extLst>
            </p:cNvPr>
            <p:cNvSpPr/>
            <p:nvPr/>
          </p:nvSpPr>
          <p:spPr>
            <a:xfrm flipH="1">
              <a:off x="8319241" y="1"/>
              <a:ext cx="824753" cy="6327796"/>
            </a:xfrm>
            <a:prstGeom prst="rect">
              <a:avLst/>
            </a:prstGeom>
            <a:solidFill>
              <a:srgbClr val="C4B0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241D941-18EB-E04D-BA5E-E70430449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8908" y="1890212"/>
              <a:ext cx="1425091" cy="142509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4599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I 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40" y="223759"/>
            <a:ext cx="8639572" cy="669003"/>
          </a:xfrm>
        </p:spPr>
        <p:txBody>
          <a:bodyPr anchor="b"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10" y="1062671"/>
            <a:ext cx="8639572" cy="3397826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2B91D2-DEF0-0247-BC02-34D510BF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32578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Slideset Title</a:t>
            </a:r>
            <a:br>
              <a:rPr lang="en-US"/>
            </a:b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BD526A-467F-C741-AF47-4BBF3FA35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510" y="4832578"/>
            <a:ext cx="1067384" cy="273844"/>
          </a:xfrm>
          <a:prstGeom prst="rect">
            <a:avLst/>
          </a:prstGeom>
        </p:spPr>
        <p:txBody>
          <a:bodyPr anchor="b"/>
          <a:lstStyle>
            <a:lvl1pPr algn="l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17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I General Healthier Socie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40" y="1146869"/>
            <a:ext cx="7725864" cy="669003"/>
          </a:xfrm>
        </p:spPr>
        <p:txBody>
          <a:bodyPr anchor="b"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10" y="1985780"/>
            <a:ext cx="7725864" cy="264718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2B91D2-DEF0-0247-BC02-34D510BF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32579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Slideset Title</a:t>
            </a:r>
            <a:br>
              <a:rPr lang="en-US"/>
            </a:b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BD526A-467F-C741-AF47-4BBF3FA35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511" y="4832579"/>
            <a:ext cx="1067384" cy="273844"/>
          </a:xfrm>
          <a:prstGeom prst="rect">
            <a:avLst/>
          </a:prstGeom>
        </p:spPr>
        <p:txBody>
          <a:bodyPr anchor="b"/>
          <a:lstStyle>
            <a:lvl1pPr algn="l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EB6D73-65E2-DF45-A99B-131E8DA52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498" y="0"/>
            <a:ext cx="3127750" cy="103829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CA993E5-A7D2-0F43-A35F-BD6206190D5B}"/>
              </a:ext>
            </a:extLst>
          </p:cNvPr>
          <p:cNvGrpSpPr/>
          <p:nvPr userDrawn="1"/>
        </p:nvGrpSpPr>
        <p:grpSpPr>
          <a:xfrm>
            <a:off x="8082375" y="1"/>
            <a:ext cx="1070102" cy="4751546"/>
            <a:chOff x="7718908" y="0"/>
            <a:chExt cx="1425091" cy="632779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6CCAE93-D62F-2646-BAB1-CC798195091D}"/>
                </a:ext>
              </a:extLst>
            </p:cNvPr>
            <p:cNvSpPr/>
            <p:nvPr/>
          </p:nvSpPr>
          <p:spPr>
            <a:xfrm flipH="1">
              <a:off x="8319245" y="0"/>
              <a:ext cx="824753" cy="6327797"/>
            </a:xfrm>
            <a:prstGeom prst="rect">
              <a:avLst/>
            </a:prstGeom>
            <a:solidFill>
              <a:srgbClr val="C4B0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44565F3-0B8A-2943-8437-5A261D57F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8908" y="1968073"/>
              <a:ext cx="1425091" cy="142509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4548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I General Impact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41" y="1146869"/>
            <a:ext cx="7705862" cy="669003"/>
          </a:xfrm>
        </p:spPr>
        <p:txBody>
          <a:bodyPr anchor="b"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11" y="1985780"/>
            <a:ext cx="7705862" cy="264718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2B91D2-DEF0-0247-BC02-34D510BF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32579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Slideset Title</a:t>
            </a:r>
            <a:br>
              <a:rPr lang="en-US"/>
            </a:b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BD526A-467F-C741-AF47-4BBF3FA35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511" y="4832579"/>
            <a:ext cx="1067384" cy="273844"/>
          </a:xfrm>
          <a:prstGeom prst="rect">
            <a:avLst/>
          </a:prstGeom>
        </p:spPr>
        <p:txBody>
          <a:bodyPr anchor="b"/>
          <a:lstStyle>
            <a:lvl1pPr algn="l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EB6D73-65E2-DF45-A99B-131E8DA52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498" y="0"/>
            <a:ext cx="3127750" cy="103829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81C2E06-CBF1-0145-B1BA-0460678FC0C8}"/>
              </a:ext>
            </a:extLst>
          </p:cNvPr>
          <p:cNvGrpSpPr/>
          <p:nvPr userDrawn="1"/>
        </p:nvGrpSpPr>
        <p:grpSpPr>
          <a:xfrm>
            <a:off x="8048910" y="1"/>
            <a:ext cx="1095091" cy="4751546"/>
            <a:chOff x="7685629" y="0"/>
            <a:chExt cx="1458370" cy="632779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B79261B-6DE2-8646-ACC0-F4C957AEE914}"/>
                </a:ext>
              </a:extLst>
            </p:cNvPr>
            <p:cNvSpPr/>
            <p:nvPr/>
          </p:nvSpPr>
          <p:spPr>
            <a:xfrm flipH="1">
              <a:off x="8319246" y="0"/>
              <a:ext cx="824753" cy="6327797"/>
            </a:xfrm>
            <a:prstGeom prst="rect">
              <a:avLst/>
            </a:prstGeom>
            <a:solidFill>
              <a:srgbClr val="D8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540265F-D496-0E4C-851F-B1F990970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3558" y="4324693"/>
              <a:ext cx="1425091" cy="142509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E99C2F5-7EB2-4447-B819-CABEEE728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5629" y="2185611"/>
              <a:ext cx="1425091" cy="142509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99710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I General Enabl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40" y="1146869"/>
            <a:ext cx="7705862" cy="669003"/>
          </a:xfrm>
        </p:spPr>
        <p:txBody>
          <a:bodyPr anchor="b"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09" y="1985780"/>
            <a:ext cx="7705862" cy="264718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2B91D2-DEF0-0247-BC02-34D510BF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32579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Slideset Title</a:t>
            </a:r>
            <a:br>
              <a:rPr lang="en-US"/>
            </a:b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BD526A-467F-C741-AF47-4BBF3FA35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511" y="4832579"/>
            <a:ext cx="1067384" cy="273844"/>
          </a:xfrm>
          <a:prstGeom prst="rect">
            <a:avLst/>
          </a:prstGeom>
        </p:spPr>
        <p:txBody>
          <a:bodyPr anchor="b"/>
          <a:lstStyle>
            <a:lvl1pPr algn="l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EB6D73-65E2-DF45-A99B-131E8DA52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498" y="0"/>
            <a:ext cx="3127750" cy="103829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75A57AA-2AAF-3044-873D-DBF27EC37C6A}"/>
              </a:ext>
            </a:extLst>
          </p:cNvPr>
          <p:cNvGrpSpPr/>
          <p:nvPr userDrawn="1"/>
        </p:nvGrpSpPr>
        <p:grpSpPr>
          <a:xfrm>
            <a:off x="8258907" y="1"/>
            <a:ext cx="885502" cy="4751546"/>
            <a:chOff x="11012746" y="0"/>
            <a:chExt cx="1179253" cy="632779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0A9B74-580A-5B4B-99DA-B6FB08B7208C}"/>
                </a:ext>
              </a:extLst>
            </p:cNvPr>
            <p:cNvSpPr/>
            <p:nvPr/>
          </p:nvSpPr>
          <p:spPr>
            <a:xfrm flipH="1">
              <a:off x="11367246" y="0"/>
              <a:ext cx="824753" cy="6327797"/>
            </a:xfrm>
            <a:prstGeom prst="rect">
              <a:avLst/>
            </a:prstGeom>
            <a:solidFill>
              <a:srgbClr val="D8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9907FF2-992B-5E4C-9FE6-9E2344A9E7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12746" y="2198926"/>
              <a:ext cx="707837" cy="7078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6B1C205-B80A-454C-9F38-ACDDF00C7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12746" y="3048695"/>
              <a:ext cx="707837" cy="7078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A1370F6-A99F-9843-8587-9A83C3C89C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12746" y="3929372"/>
              <a:ext cx="707837" cy="7078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61C154B-4587-4D4C-A367-9A4F99DB1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12746" y="4732875"/>
              <a:ext cx="707837" cy="7078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30E85C1-9782-C743-9E37-C3181A9027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12746" y="5462063"/>
              <a:ext cx="707837" cy="7078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69244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I General Genov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BAC0ED3-37E5-6C4C-8C43-9A1268F4733F}"/>
              </a:ext>
            </a:extLst>
          </p:cNvPr>
          <p:cNvSpPr/>
          <p:nvPr userDrawn="1"/>
        </p:nvSpPr>
        <p:spPr>
          <a:xfrm>
            <a:off x="210206" y="4735444"/>
            <a:ext cx="8932335" cy="434184"/>
          </a:xfrm>
          <a:prstGeom prst="rect">
            <a:avLst/>
          </a:prstGeom>
          <a:solidFill>
            <a:srgbClr val="B2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04C856-354C-5A43-96DD-0CBBA9828DD6}"/>
              </a:ext>
            </a:extLst>
          </p:cNvPr>
          <p:cNvSpPr/>
          <p:nvPr userDrawn="1"/>
        </p:nvSpPr>
        <p:spPr>
          <a:xfrm>
            <a:off x="1" y="0"/>
            <a:ext cx="210206" cy="5169628"/>
          </a:xfrm>
          <a:prstGeom prst="rect">
            <a:avLst/>
          </a:prstGeom>
          <a:solidFill>
            <a:srgbClr val="76C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CFBE65F9-EA43-A84D-8390-FEE3A1ED50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1" y="70222"/>
            <a:ext cx="409442" cy="4143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296A79-FC1B-8348-9275-F5805D0745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4546" y="4835383"/>
            <a:ext cx="1316566" cy="243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40" y="223760"/>
            <a:ext cx="8639572" cy="669003"/>
          </a:xfrm>
        </p:spPr>
        <p:txBody>
          <a:bodyPr anchor="b"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11" y="1062672"/>
            <a:ext cx="8639572" cy="3397826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2B91D2-DEF0-0247-BC02-34D510BF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32579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Slideset Title</a:t>
            </a:r>
            <a:br>
              <a:rPr lang="en-US"/>
            </a:b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BD526A-467F-C741-AF47-4BBF3FA35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511" y="4832579"/>
            <a:ext cx="1067384" cy="273844"/>
          </a:xfrm>
          <a:prstGeom prst="rect">
            <a:avLst/>
          </a:prstGeom>
        </p:spPr>
        <p:txBody>
          <a:bodyPr anchor="b"/>
          <a:lstStyle>
            <a:lvl1pPr algn="l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4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I General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8AA5EEE-F145-484D-9E74-C16F2F067E23}"/>
              </a:ext>
            </a:extLst>
          </p:cNvPr>
          <p:cNvSpPr/>
          <p:nvPr userDrawn="1"/>
        </p:nvSpPr>
        <p:spPr>
          <a:xfrm>
            <a:off x="0" y="0"/>
            <a:ext cx="9308592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94690D-8DA4-D24B-AE52-4C87DA1C32C2}"/>
              </a:ext>
            </a:extLst>
          </p:cNvPr>
          <p:cNvGrpSpPr/>
          <p:nvPr userDrawn="1"/>
        </p:nvGrpSpPr>
        <p:grpSpPr>
          <a:xfrm>
            <a:off x="248230" y="322217"/>
            <a:ext cx="8812133" cy="2195533"/>
            <a:chOff x="325121" y="429623"/>
            <a:chExt cx="11541759" cy="29273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E0F5BF3-C7D6-4743-9E9C-3992B4DB79C5}"/>
                </a:ext>
              </a:extLst>
            </p:cNvPr>
            <p:cNvSpPr/>
            <p:nvPr userDrawn="1"/>
          </p:nvSpPr>
          <p:spPr>
            <a:xfrm>
              <a:off x="325121" y="429623"/>
              <a:ext cx="2461623" cy="2339427"/>
            </a:xfrm>
            <a:prstGeom prst="rect">
              <a:avLst/>
            </a:prstGeom>
            <a:solidFill>
              <a:srgbClr val="A884BB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7AC4B1A-F397-AD48-BE4B-88CE24D53EB0}"/>
                </a:ext>
              </a:extLst>
            </p:cNvPr>
            <p:cNvSpPr/>
            <p:nvPr userDrawn="1"/>
          </p:nvSpPr>
          <p:spPr>
            <a:xfrm>
              <a:off x="554701" y="1277509"/>
              <a:ext cx="401768" cy="2079491"/>
            </a:xfrm>
            <a:prstGeom prst="rect">
              <a:avLst/>
            </a:prstGeom>
            <a:solidFill>
              <a:srgbClr val="A884B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928600-6B39-7646-854E-72FE4ECF52D8}"/>
                </a:ext>
              </a:extLst>
            </p:cNvPr>
            <p:cNvSpPr/>
            <p:nvPr userDrawn="1"/>
          </p:nvSpPr>
          <p:spPr>
            <a:xfrm>
              <a:off x="1033917" y="2644219"/>
              <a:ext cx="10832963" cy="24000"/>
            </a:xfrm>
            <a:prstGeom prst="rect">
              <a:avLst/>
            </a:prstGeom>
            <a:solidFill>
              <a:srgbClr val="834F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585" rtl="0" fontAlgn="base">
                <a:spcBef>
                  <a:spcPct val="0"/>
                </a:spcBef>
                <a:spcAft>
                  <a:spcPct val="0"/>
                </a:spcAft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6811" y="775630"/>
            <a:ext cx="6842888" cy="1180930"/>
          </a:xfrm>
        </p:spPr>
        <p:txBody>
          <a:bodyPr anchor="b">
            <a:normAutofit/>
          </a:bodyPr>
          <a:lstStyle>
            <a:lvl1pPr algn="l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122990B-C8D6-8E43-94A0-426D47EBB9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9396" y="2215377"/>
            <a:ext cx="8240302" cy="2413478"/>
          </a:xfrm>
        </p:spPr>
        <p:txBody>
          <a:bodyPr/>
          <a:lstStyle>
            <a:lvl1pPr marL="177800" indent="-177800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57188" indent="-176213" algn="l">
              <a:buFont typeface="Arial" panose="020B0604020202020204" pitchFamily="34" charset="0"/>
              <a:buChar char="•"/>
              <a:tabLst/>
              <a:defRPr sz="1500"/>
            </a:lvl2pPr>
            <a:lvl3pPr marL="533400" indent="-176213" algn="l">
              <a:buFont typeface="Arial" panose="020B0604020202020204" pitchFamily="34" charset="0"/>
              <a:buChar char="•"/>
              <a:tabLst/>
              <a:defRPr sz="1350"/>
            </a:lvl3pPr>
            <a:lvl4pPr marL="714375" indent="-180975" algn="l">
              <a:buFont typeface="Arial" panose="020B0604020202020204" pitchFamily="34" charset="0"/>
              <a:buChar char="•"/>
              <a:tabLst/>
              <a:defRPr sz="1200"/>
            </a:lvl4pPr>
            <a:lvl5pPr marL="890588" indent="-176213" algn="l">
              <a:buFont typeface="Arial" panose="020B0604020202020204" pitchFamily="34" charset="0"/>
              <a:buChar char="•"/>
              <a:tabLst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C37304B-CD4F-8E4F-BF5B-0D32A228E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32578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Slideset Title</a:t>
            </a:r>
            <a:br>
              <a:rPr lang="en-US"/>
            </a:b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96210B9-16F3-8F4F-A709-494AA1A5B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510" y="4832578"/>
            <a:ext cx="1067384" cy="273844"/>
          </a:xfrm>
          <a:prstGeom prst="rect">
            <a:avLst/>
          </a:prstGeom>
        </p:spPr>
        <p:txBody>
          <a:bodyPr anchor="b"/>
          <a:lstStyle>
            <a:lvl1pPr algn="l">
              <a:defRPr sz="800"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4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I General Strateg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40" y="1146868"/>
            <a:ext cx="7120414" cy="669003"/>
          </a:xfrm>
        </p:spPr>
        <p:txBody>
          <a:bodyPr anchor="b"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10" y="1985780"/>
            <a:ext cx="7120414" cy="264718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2B91D2-DEF0-0247-BC02-34D510BF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32578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Slideset Title</a:t>
            </a:r>
            <a:br>
              <a:rPr lang="en-US"/>
            </a:b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BD526A-467F-C741-AF47-4BBF3FA35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510" y="4832578"/>
            <a:ext cx="1067384" cy="273844"/>
          </a:xfrm>
          <a:prstGeom prst="rect">
            <a:avLst/>
          </a:prstGeom>
        </p:spPr>
        <p:txBody>
          <a:bodyPr anchor="b"/>
          <a:lstStyle>
            <a:lvl1pPr algn="l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2082C7-DA37-E940-919F-E72A026203E3}"/>
              </a:ext>
            </a:extLst>
          </p:cNvPr>
          <p:cNvGrpSpPr/>
          <p:nvPr userDrawn="1"/>
        </p:nvGrpSpPr>
        <p:grpSpPr>
          <a:xfrm>
            <a:off x="210497" y="0"/>
            <a:ext cx="8930367" cy="4754880"/>
            <a:chOff x="280166" y="0"/>
            <a:chExt cx="11884535" cy="632779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88A07FD-DEA7-1643-9CFB-1632BCEF6E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53306" y="1"/>
              <a:ext cx="2011395" cy="632779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EB6D73-65E2-DF45-A99B-131E8DA525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0166" y="0"/>
              <a:ext cx="4162410" cy="1381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063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I General Strate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40" y="1146868"/>
            <a:ext cx="7120414" cy="669003"/>
          </a:xfrm>
        </p:spPr>
        <p:txBody>
          <a:bodyPr anchor="b"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10" y="1985780"/>
            <a:ext cx="7120414" cy="264718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2B91D2-DEF0-0247-BC02-34D510BF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32578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Slideset Title</a:t>
            </a:r>
            <a:br>
              <a:rPr lang="en-US"/>
            </a:b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BD526A-467F-C741-AF47-4BBF3FA35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510" y="4832578"/>
            <a:ext cx="1067384" cy="273844"/>
          </a:xfrm>
          <a:prstGeom prst="rect">
            <a:avLst/>
          </a:prstGeom>
        </p:spPr>
        <p:txBody>
          <a:bodyPr anchor="b"/>
          <a:lstStyle>
            <a:lvl1pPr algn="l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EB6D73-65E2-DF45-A99B-131E8DA52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497" y="0"/>
            <a:ext cx="3127750" cy="10382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2A11BD-ADD0-E14C-A36C-7C02F2B378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2582" y="0"/>
            <a:ext cx="1511418" cy="47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6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I General Strateg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40" y="1146868"/>
            <a:ext cx="7120414" cy="669003"/>
          </a:xfrm>
        </p:spPr>
        <p:txBody>
          <a:bodyPr anchor="b"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10" y="1985780"/>
            <a:ext cx="7120414" cy="264718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2B91D2-DEF0-0247-BC02-34D510BF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32578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Slideset Title</a:t>
            </a:r>
            <a:br>
              <a:rPr lang="en-US"/>
            </a:b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BD526A-467F-C741-AF47-4BBF3FA35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510" y="4832578"/>
            <a:ext cx="1067384" cy="273844"/>
          </a:xfrm>
          <a:prstGeom prst="rect">
            <a:avLst/>
          </a:prstGeom>
        </p:spPr>
        <p:txBody>
          <a:bodyPr anchor="b"/>
          <a:lstStyle>
            <a:lvl1pPr algn="l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EB6D73-65E2-DF45-A99B-131E8DA52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497" y="0"/>
            <a:ext cx="3127750" cy="1038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C795A-8724-534F-AAAB-08E541C7FE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7612" y="0"/>
            <a:ext cx="1516387" cy="47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1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I General Better Treat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40" y="1146868"/>
            <a:ext cx="7717386" cy="669003"/>
          </a:xfrm>
        </p:spPr>
        <p:txBody>
          <a:bodyPr anchor="b"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10" y="1985780"/>
            <a:ext cx="7717386" cy="264718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2B91D2-DEF0-0247-BC02-34D510BF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32578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Slideset Title</a:t>
            </a:r>
            <a:br>
              <a:rPr lang="en-US"/>
            </a:b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BD526A-467F-C741-AF47-4BBF3FA35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510" y="4832578"/>
            <a:ext cx="1067384" cy="273844"/>
          </a:xfrm>
          <a:prstGeom prst="rect">
            <a:avLst/>
          </a:prstGeom>
        </p:spPr>
        <p:txBody>
          <a:bodyPr anchor="b"/>
          <a:lstStyle>
            <a:lvl1pPr algn="l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EB6D73-65E2-DF45-A99B-131E8DA52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497" y="0"/>
            <a:ext cx="3127750" cy="103829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9A78195-C88A-1E4B-9115-E9C8418D594C}"/>
              </a:ext>
            </a:extLst>
          </p:cNvPr>
          <p:cNvGrpSpPr/>
          <p:nvPr userDrawn="1"/>
        </p:nvGrpSpPr>
        <p:grpSpPr>
          <a:xfrm>
            <a:off x="8073898" y="0"/>
            <a:ext cx="1070102" cy="4751546"/>
            <a:chOff x="7718909" y="0"/>
            <a:chExt cx="1425091" cy="632779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19314B-3278-AF45-B62B-2B9790AD725E}"/>
                </a:ext>
              </a:extLst>
            </p:cNvPr>
            <p:cNvSpPr/>
            <p:nvPr/>
          </p:nvSpPr>
          <p:spPr>
            <a:xfrm flipH="1">
              <a:off x="8319244" y="0"/>
              <a:ext cx="824753" cy="6327797"/>
            </a:xfrm>
            <a:prstGeom prst="rect">
              <a:avLst/>
            </a:prstGeom>
            <a:solidFill>
              <a:srgbClr val="C4B0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3AE5FCA-3F19-AE42-A26C-290556EE5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8909" y="2000219"/>
              <a:ext cx="1425091" cy="142509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167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I General Better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40" y="1146868"/>
            <a:ext cx="7713366" cy="669003"/>
          </a:xfrm>
        </p:spPr>
        <p:txBody>
          <a:bodyPr anchor="b">
            <a:normAutofit/>
          </a:bodyPr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 sz="22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10" y="1985780"/>
            <a:ext cx="7713366" cy="264718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2B91D2-DEF0-0247-BC02-34D510BF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32578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Slideset Title</a:t>
            </a:r>
            <a:br>
              <a:rPr lang="en-US"/>
            </a:b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BD526A-467F-C741-AF47-4BBF3FA35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510" y="4832578"/>
            <a:ext cx="1067384" cy="273844"/>
          </a:xfrm>
          <a:prstGeom prst="rect">
            <a:avLst/>
          </a:prstGeom>
        </p:spPr>
        <p:txBody>
          <a:bodyPr anchor="b"/>
          <a:lstStyle>
            <a:lvl1pPr algn="l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EB6D73-65E2-DF45-A99B-131E8DA52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497" y="0"/>
            <a:ext cx="3127750" cy="103829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A0F4F9C-E4B9-4E45-B33A-582C62F4D472}"/>
              </a:ext>
            </a:extLst>
          </p:cNvPr>
          <p:cNvGrpSpPr/>
          <p:nvPr userDrawn="1"/>
        </p:nvGrpSpPr>
        <p:grpSpPr>
          <a:xfrm>
            <a:off x="8069879" y="-1"/>
            <a:ext cx="1070102" cy="4751545"/>
            <a:chOff x="7718908" y="1"/>
            <a:chExt cx="1425091" cy="632779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3C7F70-084C-C34D-A8BF-CC620F9FD024}"/>
                </a:ext>
              </a:extLst>
            </p:cNvPr>
            <p:cNvSpPr/>
            <p:nvPr/>
          </p:nvSpPr>
          <p:spPr>
            <a:xfrm flipH="1">
              <a:off x="8319241" y="1"/>
              <a:ext cx="824753" cy="6327796"/>
            </a:xfrm>
            <a:prstGeom prst="rect">
              <a:avLst/>
            </a:prstGeom>
            <a:solidFill>
              <a:srgbClr val="C4B0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241D941-18EB-E04D-BA5E-E70430449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8908" y="1890212"/>
              <a:ext cx="1425091" cy="142509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4032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1A5A9B2-0FA9-A94E-BF00-57BF846FB375}"/>
              </a:ext>
            </a:extLst>
          </p:cNvPr>
          <p:cNvGrpSpPr/>
          <p:nvPr userDrawn="1"/>
        </p:nvGrpSpPr>
        <p:grpSpPr>
          <a:xfrm>
            <a:off x="1" y="0"/>
            <a:ext cx="9143999" cy="5165273"/>
            <a:chOff x="1" y="-56910"/>
            <a:chExt cx="12191998" cy="693259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138E4B-4CCD-A54A-A058-C7430B4CF99D}"/>
                </a:ext>
              </a:extLst>
            </p:cNvPr>
            <p:cNvSpPr/>
            <p:nvPr userDrawn="1"/>
          </p:nvSpPr>
          <p:spPr>
            <a:xfrm>
              <a:off x="1" y="-56910"/>
              <a:ext cx="280167" cy="6914909"/>
            </a:xfrm>
            <a:prstGeom prst="rect">
              <a:avLst/>
            </a:prstGeom>
            <a:solidFill>
              <a:srgbClr val="834F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E2C639-907B-F64D-A6D7-F2CB9B594F04}"/>
                </a:ext>
              </a:extLst>
            </p:cNvPr>
            <p:cNvSpPr/>
            <p:nvPr userDrawn="1"/>
          </p:nvSpPr>
          <p:spPr>
            <a:xfrm>
              <a:off x="280166" y="6327797"/>
              <a:ext cx="11911833" cy="530204"/>
            </a:xfrm>
            <a:prstGeom prst="rect">
              <a:avLst/>
            </a:prstGeom>
            <a:solidFill>
              <a:srgbClr val="A884B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55D2A38-5F04-FD43-8863-090F567227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66958" y="6335989"/>
              <a:ext cx="2025041" cy="53969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510" y="211968"/>
            <a:ext cx="8639572" cy="669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510" y="1062671"/>
            <a:ext cx="8639572" cy="3570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832578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Slideset Title</a:t>
            </a:r>
            <a:br>
              <a:rPr lang="en-US"/>
            </a:b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6EA1994-98E5-EF43-B449-138A0A00C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510" y="4832578"/>
            <a:ext cx="1067384" cy="273844"/>
          </a:xfrm>
          <a:prstGeom prst="rect">
            <a:avLst/>
          </a:prstGeom>
        </p:spPr>
        <p:txBody>
          <a:bodyPr anchor="b"/>
          <a:lstStyle>
            <a:lvl1pPr algn="l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4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72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92" r:id="rId12"/>
    <p:sldLayoutId id="2147483693" r:id="rId13"/>
  </p:sldLayoutIdLst>
  <p:hf hdr="0" dt="0"/>
  <p:txStyles>
    <p:titleStyle>
      <a:lvl1pPr algn="l" defTabSz="685800" rtl="0" eaLnBrk="1" latinLnBrk="0" hangingPunct="1">
        <a:lnSpc>
          <a:spcPct val="114000"/>
        </a:lnSpc>
        <a:spcBef>
          <a:spcPts val="600"/>
        </a:spcBef>
        <a:spcAft>
          <a:spcPts val="1200"/>
        </a:spcAft>
        <a:buNone/>
        <a:defRPr sz="2200" b="1" kern="120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100" kern="120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4350" indent="-171450" algn="l" defTabSz="6858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171450" algn="l" defTabSz="6858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500" kern="120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50" indent="-171450" algn="l" defTabSz="6858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43050" indent="-171450" algn="l" defTabSz="6858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2F15C4-2AFB-A041-B79A-7ECF53EFCFC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 bwMode="auto">
          <a:xfrm>
            <a:off x="1" y="0"/>
            <a:ext cx="9175077" cy="51609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3524" y="211968"/>
            <a:ext cx="8286174" cy="669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524" y="1062671"/>
            <a:ext cx="8286174" cy="3570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err="1"/>
              <a:t>Slideset</a:t>
            </a:r>
            <a:r>
              <a:rPr lang="en-US" dirty="0"/>
              <a:t> Title</a:t>
            </a:r>
            <a:br>
              <a:rPr lang="en-US" dirty="0"/>
            </a:br>
            <a:r>
              <a:rPr lang="en-US" dirty="0"/>
              <a:t>Private &amp; Confidential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D76401E-3748-664B-BCA9-1F8BA0698E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1061" y="4767263"/>
            <a:ext cx="828961" cy="273844"/>
          </a:xfrm>
          <a:prstGeom prst="rect">
            <a:avLst/>
          </a:prstGeom>
        </p:spPr>
        <p:txBody>
          <a:bodyPr anchor="b"/>
          <a:lstStyle>
            <a:lvl1pPr algn="r">
              <a:defRPr sz="800"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341CAC6-4967-D14F-B269-117B08FED6F9}" type="datetime1">
              <a:rPr lang="en-AU" smtClean="0"/>
              <a:t>30/08/2021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6EA1994-98E5-EF43-B449-138A0A00C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62314" y="4767263"/>
            <a:ext cx="1067384" cy="273844"/>
          </a:xfrm>
          <a:prstGeom prst="rect">
            <a:avLst/>
          </a:prstGeom>
        </p:spPr>
        <p:txBody>
          <a:bodyPr anchor="b"/>
          <a:lstStyle>
            <a:lvl1pPr algn="r">
              <a:defRPr sz="800"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8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hf hdr="0" dt="0"/>
  <p:txStyles>
    <p:titleStyle>
      <a:lvl1pPr algn="l" defTabSz="685800" rtl="0" eaLnBrk="1" latinLnBrk="0" hangingPunct="1">
        <a:lnSpc>
          <a:spcPct val="114000"/>
        </a:lnSpc>
        <a:spcBef>
          <a:spcPts val="600"/>
        </a:spcBef>
        <a:spcAft>
          <a:spcPts val="1200"/>
        </a:spcAft>
        <a:buNone/>
        <a:defRPr sz="2200" b="1" kern="120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100" kern="120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4350" indent="-171450" algn="l" defTabSz="6858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171450" algn="l" defTabSz="6858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500" kern="120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50" indent="-171450" algn="l" defTabSz="6858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43050" indent="-171450" algn="l" defTabSz="6858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1A5A9B2-0FA9-A94E-BF00-57BF846FB375}"/>
              </a:ext>
            </a:extLst>
          </p:cNvPr>
          <p:cNvGrpSpPr/>
          <p:nvPr userDrawn="1"/>
        </p:nvGrpSpPr>
        <p:grpSpPr>
          <a:xfrm>
            <a:off x="2" y="1"/>
            <a:ext cx="9143999" cy="5165273"/>
            <a:chOff x="1" y="-56910"/>
            <a:chExt cx="12191998" cy="693259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138E4B-4CCD-A54A-A058-C7430B4CF99D}"/>
                </a:ext>
              </a:extLst>
            </p:cNvPr>
            <p:cNvSpPr/>
            <p:nvPr userDrawn="1"/>
          </p:nvSpPr>
          <p:spPr>
            <a:xfrm>
              <a:off x="1" y="-56910"/>
              <a:ext cx="280167" cy="6914909"/>
            </a:xfrm>
            <a:prstGeom prst="rect">
              <a:avLst/>
            </a:prstGeom>
            <a:solidFill>
              <a:srgbClr val="834F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E2C639-907B-F64D-A6D7-F2CB9B594F04}"/>
                </a:ext>
              </a:extLst>
            </p:cNvPr>
            <p:cNvSpPr/>
            <p:nvPr userDrawn="1"/>
          </p:nvSpPr>
          <p:spPr>
            <a:xfrm>
              <a:off x="280166" y="6327797"/>
              <a:ext cx="11911833" cy="530204"/>
            </a:xfrm>
            <a:prstGeom prst="rect">
              <a:avLst/>
            </a:prstGeom>
            <a:solidFill>
              <a:srgbClr val="A884B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55D2A38-5F04-FD43-8863-090F567227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66958" y="6335989"/>
              <a:ext cx="2025041" cy="53969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511" y="211969"/>
            <a:ext cx="8639572" cy="669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511" y="1062671"/>
            <a:ext cx="8639572" cy="3570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832579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Slideset Title</a:t>
            </a:r>
            <a:br>
              <a:rPr lang="en-US"/>
            </a:br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6EA1994-98E5-EF43-B449-138A0A00C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511" y="4832579"/>
            <a:ext cx="1067384" cy="273844"/>
          </a:xfrm>
          <a:prstGeom prst="rect">
            <a:avLst/>
          </a:prstGeom>
        </p:spPr>
        <p:txBody>
          <a:bodyPr anchor="b"/>
          <a:lstStyle>
            <a:lvl1pPr algn="l">
              <a:defRPr sz="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62394F-D6D9-FB47-AAC2-9C87875CA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1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 dt="0"/>
  <p:txStyles>
    <p:titleStyle>
      <a:lvl1pPr algn="l" defTabSz="685783" rtl="0" eaLnBrk="1" latinLnBrk="0" hangingPunct="1">
        <a:lnSpc>
          <a:spcPct val="114000"/>
        </a:lnSpc>
        <a:spcBef>
          <a:spcPts val="600"/>
        </a:spcBef>
        <a:spcAft>
          <a:spcPts val="1200"/>
        </a:spcAft>
        <a:buNone/>
        <a:defRPr sz="2200" b="1" kern="120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100" kern="120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4337" indent="-171446" algn="l" defTabSz="685783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28" indent="-171446" algn="l" defTabSz="685783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500" kern="120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20" indent="-171446" algn="l" defTabSz="685783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43012" indent="-171446" algn="l" defTabSz="685783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00B8-1B62-4743-ABCC-B7BE801F7B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Effects of reduced-sodium, added-potassium salt substitute on stroke – the salt substitute and stroke study (</a:t>
            </a:r>
            <a:r>
              <a:rPr lang="en-US" dirty="0" err="1"/>
              <a:t>SSaSS</a:t>
            </a:r>
            <a:r>
              <a:rPr lang="en-US" dirty="0"/>
              <a:t>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54EA5-8065-EB44-A400-1F2CA01FCA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Professor Bruce Neal</a:t>
            </a:r>
            <a:br>
              <a:rPr lang="en-US" b="1" dirty="0"/>
            </a:br>
            <a:r>
              <a:rPr lang="en-US" sz="1400" dirty="0"/>
              <a:t>Executive Director</a:t>
            </a:r>
            <a:br>
              <a:rPr lang="en-US" sz="1400" dirty="0"/>
            </a:br>
            <a:r>
              <a:rPr lang="en-US" sz="1400" dirty="0"/>
              <a:t>The George Institute,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56510" y="4832578"/>
            <a:ext cx="5823064" cy="273844"/>
          </a:xfrm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Geneva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6F52A343-16C0-B645-89CA-B33D23FEC37B}" type="slidenum">
              <a:rPr lang="en-US" sz="60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 Unicode MS"/>
                <a:cs typeface="Arial Unicode MS"/>
              </a:rPr>
              <a:pPr eaLnBrk="1" hangingPunct="1"/>
              <a:t>1</a:t>
            </a:fld>
            <a:r>
              <a:rPr lang="en-US" sz="600" dirty="0">
                <a:solidFill>
                  <a:schemeClr val="tx1">
                    <a:lumMod val="90000"/>
                    <a:lumOff val="10000"/>
                  </a:schemeClr>
                </a:solidFill>
                <a:latin typeface="Arial Unicode MS"/>
                <a:cs typeface="Arial Unicode MS"/>
              </a:rPr>
              <a:t>            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 Unicode MS"/>
                <a:cs typeface="Arial Unicode MS"/>
              </a:rPr>
              <a:t>Funded by the National Health and Medical Research Council of Australia</a:t>
            </a:r>
            <a:endParaRPr lang="en-US" sz="600" dirty="0">
              <a:solidFill>
                <a:schemeClr val="tx1">
                  <a:lumMod val="90000"/>
                  <a:lumOff val="10000"/>
                </a:schemeClr>
              </a:solidFill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346745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Total mortality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959AC3F-E7C5-4E38-A3D8-86155FE39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792" y="987021"/>
            <a:ext cx="3446472" cy="339782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AU" altLang="en-US" sz="1600" dirty="0">
                <a:solidFill>
                  <a:schemeClr val="tx1"/>
                </a:solidFill>
              </a:rPr>
              <a:t>Total events = 4172</a:t>
            </a:r>
          </a:p>
          <a:p>
            <a:pPr marL="0" indent="0">
              <a:buNone/>
              <a:defRPr/>
            </a:pPr>
            <a:r>
              <a:rPr lang="en-AU" altLang="en-US" sz="1600" dirty="0">
                <a:solidFill>
                  <a:schemeClr val="tx1"/>
                </a:solidFill>
              </a:rPr>
              <a:t>Participants with event = 4172</a:t>
            </a:r>
          </a:p>
          <a:p>
            <a:pPr marL="0" indent="0">
              <a:buNone/>
              <a:defRPr/>
            </a:pPr>
            <a:r>
              <a:rPr lang="en-AU" altLang="en-US" sz="1600" b="1" dirty="0">
                <a:solidFill>
                  <a:schemeClr val="tx1"/>
                </a:solidFill>
              </a:rPr>
              <a:t>Rate ratio = 0.88 (0.82 to 0.95)</a:t>
            </a:r>
          </a:p>
          <a:p>
            <a:pPr marL="0" indent="0">
              <a:buNone/>
              <a:defRPr/>
            </a:pPr>
            <a:r>
              <a:rPr lang="en-AU" altLang="en-US" sz="1600" b="1" dirty="0">
                <a:solidFill>
                  <a:schemeClr val="tx1"/>
                </a:solidFill>
              </a:rPr>
              <a:t>P value &lt;0.001</a:t>
            </a:r>
            <a:endParaRPr lang="en-AU" sz="1600" b="1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6BB43D-B321-FB4A-9110-5AF92C4E93E7}"/>
              </a:ext>
            </a:extLst>
          </p:cNvPr>
          <p:cNvGrpSpPr>
            <a:grpSpLocks noChangeAspect="1"/>
          </p:cNvGrpSpPr>
          <p:nvPr/>
        </p:nvGrpSpPr>
        <p:grpSpPr>
          <a:xfrm>
            <a:off x="457422" y="987021"/>
            <a:ext cx="5091862" cy="3680897"/>
            <a:chOff x="2318994" y="1714653"/>
            <a:chExt cx="5972519" cy="444294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79B19BE-1C45-B640-838E-663181A0A9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" t="50000" r="50000" b="1560"/>
            <a:stretch/>
          </p:blipFill>
          <p:spPr>
            <a:xfrm>
              <a:off x="2318994" y="1714653"/>
              <a:ext cx="5972519" cy="444294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0176A15-6C00-1547-9B93-FCDDD5C657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3" t="54271" r="52877" b="23617"/>
            <a:stretch/>
          </p:blipFill>
          <p:spPr>
            <a:xfrm>
              <a:off x="2989006" y="1804106"/>
              <a:ext cx="5102942" cy="3209065"/>
            </a:xfrm>
            <a:prstGeom prst="rect">
              <a:avLst/>
            </a:prstGeom>
            <a:ln w="1270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66220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Hyperkalaemia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959AC3F-E7C5-4E38-A3D8-86155FE39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873" y="987021"/>
            <a:ext cx="3528127" cy="339782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AU" altLang="en-US" sz="1600" dirty="0">
                <a:solidFill>
                  <a:schemeClr val="tx1"/>
                </a:solidFill>
              </a:rPr>
              <a:t>Total events = 331</a:t>
            </a:r>
          </a:p>
          <a:p>
            <a:pPr marL="0" indent="0">
              <a:buNone/>
              <a:defRPr/>
            </a:pPr>
            <a:r>
              <a:rPr lang="en-AU" altLang="en-US" sz="1600" dirty="0">
                <a:solidFill>
                  <a:schemeClr val="tx1"/>
                </a:solidFill>
              </a:rPr>
              <a:t>Participants with event = 315</a:t>
            </a:r>
          </a:p>
          <a:p>
            <a:pPr marL="0" indent="0">
              <a:buNone/>
              <a:defRPr/>
            </a:pPr>
            <a:r>
              <a:rPr lang="en-AU" altLang="en-US" sz="1600" b="1" dirty="0">
                <a:solidFill>
                  <a:schemeClr val="tx1"/>
                </a:solidFill>
              </a:rPr>
              <a:t>Rate ratio = 1.04 (0.80 to 1.37)</a:t>
            </a:r>
          </a:p>
          <a:p>
            <a:pPr marL="0" indent="0">
              <a:buNone/>
              <a:defRPr/>
            </a:pPr>
            <a:r>
              <a:rPr lang="en-AU" altLang="en-US" sz="1600" b="1" dirty="0">
                <a:solidFill>
                  <a:schemeClr val="tx1"/>
                </a:solidFill>
              </a:rPr>
              <a:t>P value = 0.76</a:t>
            </a:r>
          </a:p>
          <a:p>
            <a:pPr marL="0" indent="0">
              <a:buNone/>
              <a:defRPr/>
            </a:pPr>
            <a:endParaRPr lang="en-AU" altLang="en-US" sz="1600" b="1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en-AU" altLang="en-US" sz="1600" i="1" dirty="0">
                <a:solidFill>
                  <a:schemeClr val="tx1"/>
                </a:solidFill>
              </a:rPr>
              <a:t>Sudden vascular death</a:t>
            </a:r>
          </a:p>
          <a:p>
            <a:pPr marL="0" indent="0">
              <a:buNone/>
              <a:defRPr/>
            </a:pPr>
            <a:r>
              <a:rPr lang="en-AU" altLang="en-US" sz="1600" i="1" dirty="0">
                <a:solidFill>
                  <a:schemeClr val="tx1"/>
                </a:solidFill>
              </a:rPr>
              <a:t>Rate ratio = 0.94 (0.82 to 1.07)</a:t>
            </a:r>
            <a:endParaRPr lang="en-AU" sz="1600" i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F3C450-DF99-2141-924D-3631CF72613E}"/>
              </a:ext>
            </a:extLst>
          </p:cNvPr>
          <p:cNvGrpSpPr/>
          <p:nvPr/>
        </p:nvGrpSpPr>
        <p:grpSpPr>
          <a:xfrm>
            <a:off x="457423" y="987021"/>
            <a:ext cx="5091862" cy="3680897"/>
            <a:chOff x="2318952" y="1812598"/>
            <a:chExt cx="5989771" cy="446009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77EA1F2-2759-0A4B-AF9F-2AAB54032F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0000" r="1041" b="1373"/>
            <a:stretch/>
          </p:blipFill>
          <p:spPr>
            <a:xfrm>
              <a:off x="2318952" y="1812598"/>
              <a:ext cx="5989771" cy="446009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DDA72F9-FCA6-024B-9998-721AD32495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68" t="54947" r="3175" b="23613"/>
            <a:stretch/>
          </p:blipFill>
          <p:spPr>
            <a:xfrm>
              <a:off x="3057832" y="1897622"/>
              <a:ext cx="5142272" cy="3234136"/>
            </a:xfrm>
            <a:prstGeom prst="rect">
              <a:avLst/>
            </a:prstGeom>
            <a:ln w="1270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29319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7A83B2-27B2-4BCF-9A9B-08C545E82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prstClr val="white"/>
                </a:solidFill>
              </a:rPr>
              <a:t>Slideset Title</a:t>
            </a:r>
            <a:br>
              <a:rPr lang="en-US">
                <a:solidFill>
                  <a:prstClr val="white"/>
                </a:solidFill>
              </a:rPr>
            </a:br>
            <a:r>
              <a:rPr lang="en-US">
                <a:solidFill>
                  <a:prstClr val="white"/>
                </a:solidFill>
              </a:rPr>
              <a:t>Private &amp; 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F143E7-39CF-476B-96F0-E9E223FC4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F162394F-D6D9-FB47-AAC2-9C87875CA352}" type="slidenum">
              <a:rPr lang="en-US">
                <a:solidFill>
                  <a:prstClr val="white"/>
                </a:solidFill>
              </a:rPr>
              <a:pPr defTabSz="685800"/>
              <a:t>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DE87E2-5E41-4C41-88EB-C68ABA07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14" y="0"/>
            <a:ext cx="8639572" cy="669003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Effects on stroke in subgroups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1587EB-7B0F-442B-A422-3F9A0D95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911" y="669003"/>
            <a:ext cx="2852095" cy="3661729"/>
          </a:xfrm>
        </p:spPr>
        <p:txBody>
          <a:bodyPr>
            <a:normAutofit/>
          </a:bodyPr>
          <a:lstStyle/>
          <a:p>
            <a:pPr marL="214308" indent="-214308">
              <a:defRPr/>
            </a:pPr>
            <a:r>
              <a:rPr lang="en-AU" altLang="en-US" sz="1600" dirty="0">
                <a:solidFill>
                  <a:schemeClr val="tx1"/>
                </a:solidFill>
              </a:rPr>
              <a:t>All p homogeneity &gt;0.20</a:t>
            </a:r>
            <a:endParaRPr lang="en-AU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E0A202-FE19-4098-B221-8BA88F7E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10" y="669003"/>
            <a:ext cx="5853946" cy="409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63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F6B3-D060-4D06-8386-544DF578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Strengths and weaknesses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06ACC-B086-4B60-8BA4-054C31798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510" y="1062670"/>
            <a:ext cx="8253416" cy="3611639"/>
          </a:xfrm>
        </p:spPr>
        <p:txBody>
          <a:bodyPr numCol="2">
            <a:normAutofit/>
          </a:bodyPr>
          <a:lstStyle/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800" dirty="0"/>
              <a:t>Large-scale, long term, definitive outcomes</a:t>
            </a: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800" dirty="0"/>
              <a:t>Pragmatic risk screening</a:t>
            </a: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800" dirty="0"/>
              <a:t>Scalable and low-cost intervention</a:t>
            </a:r>
          </a:p>
          <a:p>
            <a:pPr marL="177800" indent="-1778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Good power for key subgroups</a:t>
            </a:r>
            <a:endParaRPr lang="en-AU" sz="825" dirty="0"/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800" dirty="0"/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800" dirty="0"/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800" dirty="0"/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800" dirty="0"/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800" dirty="0"/>
              <a:t>Population selected to be amenable to salt substitution</a:t>
            </a: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800" dirty="0"/>
              <a:t>Record linkage was likely imperfect</a:t>
            </a: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800" dirty="0"/>
              <a:t>Did not replace all dietary sodium</a:t>
            </a: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800" dirty="0"/>
              <a:t>No potassium measurement only clinical hyperkalaemia</a:t>
            </a: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800" dirty="0"/>
              <a:t>No assays of kidney function </a:t>
            </a: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800" dirty="0"/>
              <a:t>Done in a single country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2372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08BE2-F49E-4AE4-B800-D3F3C1150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Potential health impact China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B5AD898-0937-4FFF-9C3C-A1D189221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510" y="892762"/>
            <a:ext cx="8639572" cy="3397826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AU" sz="1800" dirty="0"/>
              <a:t>Comparative risk assessment modelling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AU" sz="1800" dirty="0"/>
              <a:t>Nationwide implementation of salt substitution in China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AD132B-D2B6-4FE8-A222-55CEE4918727}"/>
              </a:ext>
            </a:extLst>
          </p:cNvPr>
          <p:cNvSpPr txBox="1">
            <a:spLocks/>
          </p:cNvSpPr>
          <p:nvPr/>
        </p:nvSpPr>
        <p:spPr>
          <a:xfrm>
            <a:off x="645683" y="4894253"/>
            <a:ext cx="2225603" cy="243318"/>
          </a:xfrm>
          <a:prstGeom prst="rect">
            <a:avLst/>
          </a:prstGeom>
        </p:spPr>
        <p:txBody>
          <a:bodyPr>
            <a:noAutofit/>
          </a:bodyPr>
          <a:lstStyle>
            <a:lvl1pPr marL="184150" marR="0" indent="-18415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 baseline="0">
                <a:solidFill>
                  <a:srgbClr val="454745"/>
                </a:solidFill>
                <a:latin typeface="Arial Unicode MS"/>
                <a:ea typeface="Geneva" charset="0"/>
                <a:cs typeface="Arial Unicode MS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Geneva" charset="0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Geneva" charset="0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Geneva" charset="0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Geneva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AU" sz="1000" dirty="0">
                <a:solidFill>
                  <a:schemeClr val="bg1"/>
                </a:solidFill>
              </a:rPr>
              <a:t>Source: </a:t>
            </a:r>
            <a:r>
              <a:rPr lang="en-AU" sz="1000" dirty="0" err="1">
                <a:solidFill>
                  <a:schemeClr val="bg1"/>
                </a:solidFill>
              </a:rPr>
              <a:t>Marklund</a:t>
            </a:r>
            <a:r>
              <a:rPr lang="en-AU" sz="1000" dirty="0">
                <a:solidFill>
                  <a:schemeClr val="bg1"/>
                </a:solidFill>
              </a:rPr>
              <a:t>, BMJ 2020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805FB5A-A9A8-4ECE-87EA-941CD055B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110568"/>
              </p:ext>
            </p:extLst>
          </p:nvPr>
        </p:nvGraphicFramePr>
        <p:xfrm>
          <a:off x="504654" y="1941791"/>
          <a:ext cx="7625548" cy="248350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22237">
                  <a:extLst>
                    <a:ext uri="{9D8B030D-6E8A-4147-A177-3AD203B41FA5}">
                      <a16:colId xmlns:a16="http://schemas.microsoft.com/office/drawing/2014/main" val="1157611046"/>
                    </a:ext>
                  </a:extLst>
                </a:gridCol>
                <a:gridCol w="2066398">
                  <a:extLst>
                    <a:ext uri="{9D8B030D-6E8A-4147-A177-3AD203B41FA5}">
                      <a16:colId xmlns:a16="http://schemas.microsoft.com/office/drawing/2014/main" val="2556196522"/>
                    </a:ext>
                  </a:extLst>
                </a:gridCol>
                <a:gridCol w="1384096">
                  <a:extLst>
                    <a:ext uri="{9D8B030D-6E8A-4147-A177-3AD203B41FA5}">
                      <a16:colId xmlns:a16="http://schemas.microsoft.com/office/drawing/2014/main" val="3637148897"/>
                    </a:ext>
                  </a:extLst>
                </a:gridCol>
                <a:gridCol w="1552817">
                  <a:extLst>
                    <a:ext uri="{9D8B030D-6E8A-4147-A177-3AD203B41FA5}">
                      <a16:colId xmlns:a16="http://schemas.microsoft.com/office/drawing/2014/main" val="299905965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endParaRPr lang="en-AU" sz="15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Current events in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Events averted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769925"/>
                  </a:ext>
                </a:extLst>
              </a:tr>
              <a:tr h="311747">
                <a:tc>
                  <a:txBody>
                    <a:bodyPr/>
                    <a:lstStyle/>
                    <a:p>
                      <a:endParaRPr lang="en-AU" sz="15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China (000s)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 000s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of current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08452"/>
                  </a:ext>
                </a:extLst>
              </a:tr>
              <a:tr h="468644">
                <a:tc>
                  <a:txBody>
                    <a:bodyPr/>
                    <a:lstStyle/>
                    <a:p>
                      <a:r>
                        <a:rPr lang="en-AU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Cardiovascular deaths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4201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625992"/>
                  </a:ext>
                </a:extLst>
              </a:tr>
              <a:tr h="468644">
                <a:tc>
                  <a:txBody>
                    <a:bodyPr/>
                    <a:lstStyle/>
                    <a:p>
                      <a:r>
                        <a:rPr lang="en-AU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Non-fatal strokes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4022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452997"/>
                  </a:ext>
                </a:extLst>
              </a:tr>
              <a:tr h="468644">
                <a:tc>
                  <a:txBody>
                    <a:bodyPr/>
                    <a:lstStyle/>
                    <a:p>
                      <a:r>
                        <a:rPr lang="en-AU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Non-fatal heart attacks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1546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08135"/>
                  </a:ext>
                </a:extLst>
              </a:tr>
              <a:tr h="468644">
                <a:tc>
                  <a:txBody>
                    <a:bodyPr/>
                    <a:lstStyle/>
                    <a:p>
                      <a:r>
                        <a:rPr lang="en-AU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9769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5767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184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08BE2-F49E-4AE4-B800-D3F3C1150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Potential health impact worldwide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B5AD898-0937-4FFF-9C3C-A1D189221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229" y="913333"/>
            <a:ext cx="2625883" cy="3520111"/>
          </a:xfrm>
        </p:spPr>
        <p:txBody>
          <a:bodyPr>
            <a:normAutofit/>
          </a:bodyPr>
          <a:lstStyle/>
          <a:p>
            <a:pPr marL="136919" indent="-136919"/>
            <a:r>
              <a:rPr lang="en-AU" sz="1800" dirty="0"/>
              <a:t>Relevant to everyone that eats salt</a:t>
            </a:r>
          </a:p>
          <a:p>
            <a:pPr marL="136919" indent="-136919"/>
            <a:r>
              <a:rPr lang="en-AU" sz="1800" dirty="0"/>
              <a:t>Most relevant to the &gt;5 billion people consuming most of their dietary sodium as ‘discretionary’ salt</a:t>
            </a:r>
            <a:endParaRPr lang="en-AU" sz="1800" dirty="0">
              <a:highlight>
                <a:srgbClr val="FFFF00"/>
              </a:highligh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FF6293-278C-9F4B-9179-D72E63D29058}"/>
              </a:ext>
            </a:extLst>
          </p:cNvPr>
          <p:cNvGrpSpPr/>
          <p:nvPr/>
        </p:nvGrpSpPr>
        <p:grpSpPr>
          <a:xfrm>
            <a:off x="440786" y="3730450"/>
            <a:ext cx="5675479" cy="804582"/>
            <a:chOff x="617258" y="3838235"/>
            <a:chExt cx="5675479" cy="80458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8F2F89-3214-4858-8243-2AC1638FB5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258" y="3939722"/>
              <a:ext cx="79496" cy="9017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AU" sz="6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EF63495-80E8-4962-B6E9-72690F9375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258" y="4208838"/>
              <a:ext cx="79496" cy="901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AU" sz="6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38E6B6-6306-48E9-B65F-82C852691E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258" y="4461977"/>
              <a:ext cx="79496" cy="901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AU" sz="6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BFCC79-C052-4812-BF60-B5C0D333DAAC}"/>
                </a:ext>
              </a:extLst>
            </p:cNvPr>
            <p:cNvSpPr txBox="1"/>
            <p:nvPr/>
          </p:nvSpPr>
          <p:spPr>
            <a:xfrm>
              <a:off x="696753" y="3838235"/>
              <a:ext cx="5589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89"/>
              <a:r>
                <a:rPr lang="en-AU" sz="12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&gt;50% dietary sodium consumed as discretionary salt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234F5D-6123-477C-A028-EB571005CA12}"/>
                </a:ext>
              </a:extLst>
            </p:cNvPr>
            <p:cNvSpPr txBox="1"/>
            <p:nvPr/>
          </p:nvSpPr>
          <p:spPr>
            <a:xfrm>
              <a:off x="703087" y="4365818"/>
              <a:ext cx="5589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89"/>
              <a:r>
                <a:rPr lang="en-AU" sz="12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&lt;25% dietary sodium consumed as discretionary salt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7831F9-F7CD-4747-BBF4-0B6E7B28CA9E}"/>
                </a:ext>
              </a:extLst>
            </p:cNvPr>
            <p:cNvSpPr txBox="1"/>
            <p:nvPr/>
          </p:nvSpPr>
          <p:spPr>
            <a:xfrm>
              <a:off x="696753" y="4111486"/>
              <a:ext cx="5589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89"/>
              <a:r>
                <a:rPr lang="en-AU" sz="12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25-50% dietary sodium consumed as discretionary salt </a:t>
              </a:r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90AD132B-D2B6-4FE8-A222-55CEE4918727}"/>
              </a:ext>
            </a:extLst>
          </p:cNvPr>
          <p:cNvSpPr txBox="1">
            <a:spLocks/>
          </p:cNvSpPr>
          <p:nvPr/>
        </p:nvSpPr>
        <p:spPr>
          <a:xfrm>
            <a:off x="476583" y="4886657"/>
            <a:ext cx="2368928" cy="276999"/>
          </a:xfrm>
          <a:prstGeom prst="rect">
            <a:avLst/>
          </a:prstGeom>
        </p:spPr>
        <p:txBody>
          <a:bodyPr>
            <a:normAutofit/>
          </a:bodyPr>
          <a:lstStyle>
            <a:lvl1pPr marL="184150" marR="0" indent="-18415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 baseline="0">
                <a:solidFill>
                  <a:srgbClr val="454745"/>
                </a:solidFill>
                <a:latin typeface="Arial Unicode MS"/>
                <a:ea typeface="Geneva" charset="0"/>
                <a:cs typeface="Arial Unicode MS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Geneva" charset="0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Geneva" charset="0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Geneva" charset="0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Geneva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189"/>
            <a:r>
              <a:rPr lang="en-AU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Bhat, Adv </a:t>
            </a:r>
            <a:r>
              <a:rPr lang="en-AU" sz="1000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Nutr</a:t>
            </a:r>
            <a:r>
              <a:rPr lang="en-AU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BE0DBC-B21B-4CFC-A773-8812996D5C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06" b="13728"/>
          <a:stretch/>
        </p:blipFill>
        <p:spPr>
          <a:xfrm>
            <a:off x="421746" y="989338"/>
            <a:ext cx="5870992" cy="26445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6599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F6B3-D060-4D06-8386-544DF578E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40" y="223759"/>
            <a:ext cx="8639572" cy="669003"/>
          </a:xfrm>
        </p:spPr>
        <p:txBody>
          <a:bodyPr/>
          <a:lstStyle/>
          <a:p>
            <a:r>
              <a:rPr lang="en-AU" dirty="0"/>
              <a:t>Conclusions and potential implications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06ACC-B086-4B60-8BA4-054C31798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997301"/>
            <a:ext cx="8639175" cy="36506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AU" sz="1600" b="1" dirty="0"/>
              <a:t>SSaSS provides a definitive result - </a:t>
            </a:r>
            <a:r>
              <a:rPr lang="en-AU" sz="1600" dirty="0"/>
              <a:t>salt substitute is effective for the prevention of stroke, major cardiovascular events and premature death with no evidence of harm</a:t>
            </a:r>
          </a:p>
          <a:p>
            <a:pPr marL="0" indent="0">
              <a:spcBef>
                <a:spcPts val="0"/>
              </a:spcBef>
              <a:buNone/>
            </a:pPr>
            <a:endParaRPr lang="en-AU" sz="300" b="1" dirty="0"/>
          </a:p>
          <a:p>
            <a:pPr marL="0" indent="0">
              <a:spcBef>
                <a:spcPts val="0"/>
              </a:spcBef>
              <a:buNone/>
            </a:pPr>
            <a:r>
              <a:rPr lang="en-AU" sz="1600" b="1" dirty="0"/>
              <a:t>Implementation strategies</a:t>
            </a:r>
          </a:p>
          <a:p>
            <a:pPr>
              <a:spcBef>
                <a:spcPts val="0"/>
              </a:spcBef>
            </a:pPr>
            <a:r>
              <a:rPr lang="en-AU" sz="1600" i="1" dirty="0"/>
              <a:t>Salt manufacturers and retailers </a:t>
            </a:r>
            <a:r>
              <a:rPr lang="en-AU" sz="1600" dirty="0"/>
              <a:t>worldwide could switch to producing and marketing salt substitute at scale</a:t>
            </a:r>
          </a:p>
          <a:p>
            <a:pPr>
              <a:spcBef>
                <a:spcPts val="0"/>
              </a:spcBef>
            </a:pPr>
            <a:r>
              <a:rPr lang="en-AU" sz="1600" i="1" dirty="0"/>
              <a:t>Food processing industry </a:t>
            </a:r>
            <a:r>
              <a:rPr lang="en-AU" sz="1600" dirty="0"/>
              <a:t>worldwide could reformulate products to lower sodium and higher potassium compositions</a:t>
            </a:r>
          </a:p>
          <a:p>
            <a:pPr>
              <a:spcBef>
                <a:spcPts val="0"/>
              </a:spcBef>
            </a:pPr>
            <a:r>
              <a:rPr lang="en-AU" sz="1600" i="1" dirty="0"/>
              <a:t>Governments</a:t>
            </a:r>
            <a:r>
              <a:rPr lang="en-AU" sz="1600" dirty="0"/>
              <a:t> worldwide could design polices to promote salt substitute and discourage regular salt use</a:t>
            </a:r>
          </a:p>
          <a:p>
            <a:pPr>
              <a:spcBef>
                <a:spcPts val="0"/>
              </a:spcBef>
            </a:pPr>
            <a:r>
              <a:rPr lang="en-AU" sz="1600" i="1" dirty="0"/>
              <a:t>Consumers</a:t>
            </a:r>
            <a:r>
              <a:rPr lang="en-AU" sz="1600" dirty="0"/>
              <a:t> worldwide could cook, season and preserve foods with salt substitute not regular salt</a:t>
            </a:r>
          </a:p>
        </p:txBody>
      </p:sp>
    </p:spTree>
    <p:extLst>
      <p:ext uri="{BB962C8B-B14F-4D97-AF65-F5344CB8AC3E}">
        <p14:creationId xmlns:p14="http://schemas.microsoft.com/office/powerpoint/2010/main" val="2353854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949700" algn="l"/>
              </a:tabLst>
            </a:pPr>
            <a:r>
              <a:rPr lang="en-AU" dirty="0">
                <a:solidFill>
                  <a:schemeClr val="tx1"/>
                </a:solidFill>
              </a:rPr>
              <a:t>Acknowledgements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56510" y="900831"/>
            <a:ext cx="8639572" cy="3777894"/>
          </a:xfrm>
        </p:spPr>
        <p:txBody>
          <a:bodyPr>
            <a:normAutofit/>
          </a:bodyPr>
          <a:lstStyle/>
          <a:p>
            <a:pPr marL="177800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altLang="en-US" sz="1200" b="1" dirty="0">
                <a:solidFill>
                  <a:schemeClr val="tx1"/>
                </a:solidFill>
                <a:ea typeface="MS PGothic" pitchFamily="34" charset="-128"/>
              </a:rPr>
              <a:t>Management Committee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200" dirty="0"/>
              <a:t>Bruce Neal (Chair), Yangfeng Wu, Paul Elliott, Lijing L. Yan, Nicole Li, Darwin Labarthe </a:t>
            </a:r>
            <a:r>
              <a:rPr lang="en-AU" sz="1200" dirty="0" err="1"/>
              <a:t>andd</a:t>
            </a:r>
            <a:r>
              <a:rPr lang="en-AU" sz="1200" dirty="0"/>
              <a:t> Maoyi Tian.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altLang="en-US" sz="1200" b="1" dirty="0">
                <a:solidFill>
                  <a:schemeClr val="tx1"/>
                </a:solidFill>
                <a:ea typeface="MS PGothic" pitchFamily="34" charset="-128"/>
              </a:rPr>
              <a:t>Data and Safety Monitoring Committee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200" dirty="0"/>
              <a:t>Rory Collins (Chair), Zhengming Chen, Jonathan Emberson, Peter </a:t>
            </a:r>
            <a:r>
              <a:rPr lang="en-AU" sz="1200" dirty="0" err="1"/>
              <a:t>Sandercock</a:t>
            </a:r>
            <a:r>
              <a:rPr lang="en-AU" sz="1200" dirty="0"/>
              <a:t>, Paul Whelton supported by Sandrine Stepien.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altLang="en-US" sz="1200" b="1" dirty="0">
                <a:solidFill>
                  <a:schemeClr val="tx1"/>
                </a:solidFill>
                <a:ea typeface="MS PGothic" pitchFamily="34" charset="-128"/>
              </a:rPr>
              <a:t>Endpoint Adjudication Committee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1200" dirty="0"/>
              <a:t>Jie Yu (Chair), </a:t>
            </a:r>
            <a:r>
              <a:rPr lang="en-AU" sz="1200" dirty="0" err="1"/>
              <a:t>Weiping</a:t>
            </a:r>
            <a:r>
              <a:rPr lang="en-AU" sz="1200" dirty="0"/>
              <a:t> Sun, </a:t>
            </a:r>
            <a:r>
              <a:rPr lang="en-AU" sz="1200" dirty="0" err="1"/>
              <a:t>Junyan</a:t>
            </a:r>
            <a:r>
              <a:rPr lang="en-AU" sz="1200" dirty="0"/>
              <a:t> Liu, Fang Liu, Yun Jiang, Rong Hu, Yong Peng and Jiehui Shan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altLang="en-US" sz="1200" b="1" dirty="0">
                <a:solidFill>
                  <a:schemeClr val="tx1"/>
                </a:solidFill>
                <a:ea typeface="MS PGothic" pitchFamily="34" charset="-128"/>
              </a:rPr>
              <a:t>Local Investigators, Project Operations Group and Analysis Team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AU" sz="1200" dirty="0" err="1"/>
              <a:t>Xiangxian</a:t>
            </a:r>
            <a:r>
              <a:rPr lang="en-AU" sz="1200" dirty="0"/>
              <a:t> Feng,</a:t>
            </a:r>
            <a:r>
              <a:rPr lang="en-AU" sz="1200" baseline="30000" dirty="0"/>
              <a:t> </a:t>
            </a:r>
            <a:r>
              <a:rPr lang="en-AU" sz="1200" dirty="0" err="1"/>
              <a:t>Ruijuan</a:t>
            </a:r>
            <a:r>
              <a:rPr lang="en-AU" sz="1200" dirty="0"/>
              <a:t> Zhang,</a:t>
            </a:r>
            <a:r>
              <a:rPr lang="en-AU" sz="1200" baseline="30000" dirty="0"/>
              <a:t> </a:t>
            </a:r>
            <a:r>
              <a:rPr lang="en-AU" sz="1200" dirty="0" err="1"/>
              <a:t>Yuhong</a:t>
            </a:r>
            <a:r>
              <a:rPr lang="en-AU" sz="1200" dirty="0"/>
              <a:t> Zhang,</a:t>
            </a:r>
            <a:r>
              <a:rPr lang="en-AU" sz="1200" baseline="30000" dirty="0"/>
              <a:t> </a:t>
            </a:r>
            <a:r>
              <a:rPr lang="en-AU" sz="1200" dirty="0" err="1"/>
              <a:t>Jingpu</a:t>
            </a:r>
            <a:r>
              <a:rPr lang="en-AU" sz="1200" dirty="0"/>
              <a:t> Shi,</a:t>
            </a:r>
            <a:r>
              <a:rPr lang="en-AU" sz="1200" baseline="30000" dirty="0"/>
              <a:t> </a:t>
            </a:r>
            <a:r>
              <a:rPr lang="en-AU" sz="1200" dirty="0" err="1"/>
              <a:t>Jianxin</a:t>
            </a:r>
            <a:r>
              <a:rPr lang="en-AU" sz="1200" dirty="0"/>
              <a:t> Zhang, Liping Huang,</a:t>
            </a:r>
            <a:r>
              <a:rPr lang="en-AU" sz="1200" baseline="30000" dirty="0"/>
              <a:t> </a:t>
            </a:r>
            <a:r>
              <a:rPr lang="en-AU" sz="1200" dirty="0" err="1"/>
              <a:t>Zhifang</a:t>
            </a:r>
            <a:r>
              <a:rPr lang="en-AU" sz="1200" dirty="0"/>
              <a:t> Li,</a:t>
            </a:r>
            <a:r>
              <a:rPr lang="en-AU" sz="1200" baseline="30000" dirty="0"/>
              <a:t> </a:t>
            </a:r>
            <a:r>
              <a:rPr lang="en-AU" sz="1200" dirty="0"/>
              <a:t>Yan Yu,</a:t>
            </a:r>
            <a:r>
              <a:rPr lang="en-AU" sz="1200" baseline="30000" dirty="0"/>
              <a:t> </a:t>
            </a:r>
            <a:r>
              <a:rPr lang="en-AU" sz="1200" dirty="0"/>
              <a:t>Yi Zhao,</a:t>
            </a:r>
            <a:r>
              <a:rPr lang="en-AU" sz="1200" baseline="30000" dirty="0"/>
              <a:t> </a:t>
            </a:r>
            <a:r>
              <a:rPr lang="en-AU" sz="1200" dirty="0"/>
              <a:t>Bo Zhou,  </a:t>
            </a:r>
            <a:r>
              <a:rPr lang="en-AU" sz="1200" dirty="0" err="1"/>
              <a:t>Jixin</a:t>
            </a:r>
            <a:r>
              <a:rPr lang="en-AU" sz="1200" dirty="0"/>
              <a:t> Sun,</a:t>
            </a:r>
            <a:r>
              <a:rPr lang="en-AU" sz="1200" baseline="30000" dirty="0"/>
              <a:t> </a:t>
            </a:r>
            <a:r>
              <a:rPr lang="en-AU" sz="1200" dirty="0"/>
              <a:t>Yishu Liu,</a:t>
            </a:r>
            <a:r>
              <a:rPr lang="en-AU" sz="1200" baseline="30000" dirty="0"/>
              <a:t> </a:t>
            </a:r>
            <a:r>
              <a:rPr lang="en-AU" sz="1200" dirty="0"/>
              <a:t>Xuejun Yin,</a:t>
            </a:r>
            <a:r>
              <a:rPr lang="en-AU" sz="1200" baseline="30000" dirty="0"/>
              <a:t> </a:t>
            </a:r>
            <a:r>
              <a:rPr lang="en-AU" sz="1200" dirty="0" err="1"/>
              <a:t>Zhixin</a:t>
            </a:r>
            <a:r>
              <a:rPr lang="en-AU" sz="1200" dirty="0"/>
              <a:t> Hao, Ka-Chun Li,</a:t>
            </a:r>
            <a:r>
              <a:rPr lang="en-AU" sz="1200" baseline="30000" dirty="0"/>
              <a:t> </a:t>
            </a:r>
            <a:r>
              <a:rPr lang="en-AU" sz="1200" dirty="0"/>
              <a:t> Xinyi Zhang,</a:t>
            </a:r>
            <a:r>
              <a:rPr lang="en-AU" sz="1200" baseline="30000" dirty="0"/>
              <a:t> </a:t>
            </a:r>
            <a:r>
              <a:rPr lang="en-AU" sz="1200" dirty="0" err="1"/>
              <a:t>Peifen</a:t>
            </a:r>
            <a:r>
              <a:rPr lang="en-AU" sz="1200" dirty="0"/>
              <a:t> Duan,</a:t>
            </a:r>
            <a:r>
              <a:rPr lang="en-AU" sz="1200" baseline="30000" dirty="0"/>
              <a:t> </a:t>
            </a:r>
            <a:r>
              <a:rPr lang="en-AU" sz="1200" dirty="0" err="1"/>
              <a:t>Faxuan</a:t>
            </a:r>
            <a:r>
              <a:rPr lang="en-AU" sz="1200" dirty="0"/>
              <a:t> Wang,</a:t>
            </a:r>
            <a:r>
              <a:rPr lang="en-AU" sz="1200" baseline="30000" dirty="0"/>
              <a:t> </a:t>
            </a:r>
            <a:r>
              <a:rPr lang="en-AU" sz="1200" dirty="0"/>
              <a:t>Bing Ma,</a:t>
            </a:r>
            <a:r>
              <a:rPr lang="en-AU" sz="1200" baseline="30000" dirty="0"/>
              <a:t> </a:t>
            </a:r>
            <a:r>
              <a:rPr lang="en-AU" sz="1200" dirty="0"/>
              <a:t>Weiwei Shi,</a:t>
            </a:r>
            <a:r>
              <a:rPr lang="en-AU" sz="1200" baseline="30000" dirty="0"/>
              <a:t> </a:t>
            </a:r>
            <a:r>
              <a:rPr lang="en-AU" sz="1200" dirty="0"/>
              <a:t>Gian Luca Di Tanna,</a:t>
            </a:r>
            <a:r>
              <a:rPr lang="en-AU" sz="1200" baseline="30000" dirty="0"/>
              <a:t> </a:t>
            </a:r>
            <a:r>
              <a:rPr lang="en-AU" sz="1200" dirty="0"/>
              <a:t>Sandrine Stepien,</a:t>
            </a:r>
            <a:r>
              <a:rPr lang="en-AU" sz="1200" baseline="30000" dirty="0"/>
              <a:t>  </a:t>
            </a:r>
            <a:r>
              <a:rPr lang="en-AU" sz="1200" dirty="0"/>
              <a:t>Sana Shan,</a:t>
            </a:r>
            <a:r>
              <a:rPr lang="en-AU" sz="1200" baseline="30000" dirty="0"/>
              <a:t> </a:t>
            </a:r>
            <a:r>
              <a:rPr lang="en-AU" sz="1200" dirty="0"/>
              <a:t>Sallie Pearson, Yanqing Wang, Ying Cai, Lili Wang, </a:t>
            </a:r>
            <a:r>
              <a:rPr lang="en-AU" sz="1200" dirty="0" err="1"/>
              <a:t>Baoyu</a:t>
            </a:r>
            <a:r>
              <a:rPr lang="en-AU" sz="1200" dirty="0"/>
              <a:t> Shan, Tianqi Hu, Ms Yang Shen, and </a:t>
            </a:r>
            <a:r>
              <a:rPr lang="en-AU" sz="1200" dirty="0" err="1"/>
              <a:t>Zhuo</a:t>
            </a:r>
            <a:r>
              <a:rPr lang="en-AU" sz="1200" dirty="0"/>
              <a:t> Meng.</a:t>
            </a:r>
            <a:endParaRPr lang="en-AU" altLang="en-US" sz="1200" dirty="0">
              <a:solidFill>
                <a:schemeClr val="tx1"/>
              </a:solidFill>
            </a:endParaRP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AU" altLang="en-US" sz="1200" b="1" dirty="0">
                <a:solidFill>
                  <a:schemeClr val="tx1"/>
                </a:solidFill>
                <a:ea typeface="MS PGothic" pitchFamily="34" charset="-128"/>
              </a:rPr>
              <a:t>All the study participants, and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AU" altLang="en-US" sz="1200" b="1" dirty="0">
                <a:solidFill>
                  <a:schemeClr val="tx1"/>
                </a:solidFill>
                <a:ea typeface="MS PGothic" pitchFamily="34" charset="-128"/>
              </a:rPr>
              <a:t>The National Health and Medical Research Council of Australia</a:t>
            </a:r>
          </a:p>
        </p:txBody>
      </p:sp>
    </p:spTree>
    <p:extLst>
      <p:ext uri="{BB962C8B-B14F-4D97-AF65-F5344CB8AC3E}">
        <p14:creationId xmlns:p14="http://schemas.microsoft.com/office/powerpoint/2010/main" val="2709486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BDA5F-BDF6-544A-8B8B-834E3C837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 publication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10524-21CC-D94E-AED9-35479DA35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7D61BB-9426-4EB2-9401-17457F8EBC7D}" type="slidenum">
              <a:rPr lang="en-AU" altLang="en-US" smtClean="0"/>
              <a:pPr>
                <a:defRPr/>
              </a:pPr>
              <a:t>18</a:t>
            </a:fld>
            <a:endParaRPr lang="en-AU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2CDA91-3B83-4ADD-A76B-ED97EAACFE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56" t="3487" r="17041" b="19366"/>
          <a:stretch/>
        </p:blipFill>
        <p:spPr>
          <a:xfrm>
            <a:off x="4077407" y="420032"/>
            <a:ext cx="4913705" cy="4162758"/>
          </a:xfrm>
          <a:prstGeom prst="rect">
            <a:avLst/>
          </a:prstGeom>
          <a:ln w="3175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97629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00B8-1B62-4743-ABCC-B7BE801F7B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Effects of reduced-sodium, added-potassium salt substitute on stroke – the salt substitute and stroke study (</a:t>
            </a:r>
            <a:r>
              <a:rPr lang="en-US" dirty="0" err="1"/>
              <a:t>SSaSS</a:t>
            </a:r>
            <a:r>
              <a:rPr lang="en-US" dirty="0"/>
              <a:t>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54EA5-8065-EB44-A400-1F2CA01FCA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Professor Bruce Neal</a:t>
            </a:r>
            <a:br>
              <a:rPr lang="en-US" b="1" dirty="0"/>
            </a:br>
            <a:r>
              <a:rPr lang="en-US" sz="1400" dirty="0"/>
              <a:t>Executive Director</a:t>
            </a:r>
            <a:br>
              <a:rPr lang="en-US" sz="1400" dirty="0"/>
            </a:br>
            <a:r>
              <a:rPr lang="en-US" sz="1400" dirty="0"/>
              <a:t>The George Institute, Australia</a:t>
            </a:r>
          </a:p>
          <a:p>
            <a:pPr marL="0" indent="0">
              <a:buNone/>
            </a:pPr>
            <a:r>
              <a:rPr lang="en-US" sz="1400" dirty="0"/>
              <a:t>bneal@georgeinstitute.org.au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Geneva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6F52A343-16C0-B645-89CA-B33D23FEC37B}" type="slidenum">
              <a:rPr lang="en-US" sz="600">
                <a:solidFill>
                  <a:schemeClr val="tx1">
                    <a:lumMod val="90000"/>
                    <a:lumOff val="10000"/>
                  </a:schemeClr>
                </a:solidFill>
                <a:latin typeface="Arial Unicode MS"/>
                <a:cs typeface="Arial Unicode MS"/>
              </a:rPr>
              <a:pPr eaLnBrk="1" hangingPunct="1"/>
              <a:t>19</a:t>
            </a:fld>
            <a:endParaRPr lang="en-US" sz="600">
              <a:solidFill>
                <a:schemeClr val="tx1">
                  <a:lumMod val="90000"/>
                  <a:lumOff val="10000"/>
                </a:schemeClr>
              </a:solidFill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68245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Sodium, potassium and salt substitute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56510" y="957474"/>
            <a:ext cx="8639572" cy="3397826"/>
          </a:xfrm>
        </p:spPr>
        <p:txBody>
          <a:bodyPr>
            <a:normAutofit fontScale="92500"/>
          </a:bodyPr>
          <a:lstStyle/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1800" dirty="0">
                <a:solidFill>
                  <a:schemeClr val="tx1"/>
                </a:solidFill>
              </a:rPr>
              <a:t>Both higher sodium consumption and lower potassium consumption are associated with higher BP levels.  </a:t>
            </a: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1800" dirty="0">
                <a:solidFill>
                  <a:schemeClr val="tx1"/>
                </a:solidFill>
              </a:rPr>
              <a:t>Randomised trials show clear BP lowering effects with reduced dietary sodium or added dietary potassium.</a:t>
            </a:r>
          </a:p>
          <a:p>
            <a:pPr marL="177800" indent="-1778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1800" dirty="0">
                <a:solidFill>
                  <a:schemeClr val="tx1"/>
                </a:solidFill>
              </a:rPr>
              <a:t>Salt substitutes combine the two effects with clear benefits for BP in randomised trials.  </a:t>
            </a:r>
            <a:endParaRPr lang="en-AU" altLang="en-US" sz="75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AU" altLang="en-US" sz="1800" dirty="0">
                <a:solidFill>
                  <a:schemeClr val="tx1"/>
                </a:solidFill>
              </a:rPr>
              <a:t>But</a:t>
            </a: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1800" dirty="0">
                <a:solidFill>
                  <a:schemeClr val="tx1"/>
                </a:solidFill>
              </a:rPr>
              <a:t>Effects of salt substitutes on cardiovascular events unproven</a:t>
            </a: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1800" dirty="0">
                <a:solidFill>
                  <a:schemeClr val="tx1"/>
                </a:solidFill>
              </a:rPr>
              <a:t>Salt substitution carries a theoretical risk of hyperkalaemia</a:t>
            </a: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1800" dirty="0">
                <a:solidFill>
                  <a:schemeClr val="tx1"/>
                </a:solidFill>
              </a:rPr>
              <a:t>Concerns raised about reducing dietary sodium intake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7D61BB-9426-4EB2-9401-17457F8EBC7D}" type="slidenum">
              <a:rPr lang="en-AU" altLang="en-US" smtClean="0"/>
              <a:pPr>
                <a:defRPr/>
              </a:pPr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3309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Salt Substitute and Stroke Study (</a:t>
            </a:r>
            <a:r>
              <a:rPr lang="en-AU" dirty="0" err="1">
                <a:solidFill>
                  <a:schemeClr val="tx1"/>
                </a:solidFill>
              </a:rPr>
              <a:t>SSaSS</a:t>
            </a:r>
            <a:r>
              <a:rPr lang="en-AU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56510" y="949382"/>
            <a:ext cx="8639572" cy="3699829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AU" altLang="en-US" sz="1800" b="1" i="1" dirty="0">
                <a:solidFill>
                  <a:schemeClr val="tx1"/>
                </a:solidFill>
              </a:rPr>
              <a:t>The primary aim was to define the effect of salt substitute versus regular salt on stroke</a:t>
            </a:r>
          </a:p>
          <a:p>
            <a:pPr marL="177800" indent="-177800">
              <a:spcBef>
                <a:spcPts val="0"/>
              </a:spcBef>
              <a:defRPr/>
            </a:pPr>
            <a:r>
              <a:rPr lang="en-AU" altLang="en-US" sz="1800" dirty="0">
                <a:solidFill>
                  <a:schemeClr val="tx1"/>
                </a:solidFill>
              </a:rPr>
              <a:t>The secondary aims were to define the effects on:</a:t>
            </a:r>
          </a:p>
          <a:p>
            <a:pPr marL="463550" indent="-28575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sz="1800" dirty="0">
                <a:solidFill>
                  <a:schemeClr val="tx1"/>
                </a:solidFill>
              </a:rPr>
              <a:t>Major adverse cardiovascular events</a:t>
            </a:r>
          </a:p>
          <a:p>
            <a:pPr marL="463550" indent="-28575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sz="1800" dirty="0">
                <a:solidFill>
                  <a:schemeClr val="tx1"/>
                </a:solidFill>
              </a:rPr>
              <a:t>Total mortality</a:t>
            </a:r>
          </a:p>
          <a:p>
            <a:pPr marL="177800" indent="-177800">
              <a:spcBef>
                <a:spcPts val="0"/>
              </a:spcBef>
              <a:defRPr/>
            </a:pPr>
            <a:r>
              <a:rPr lang="en-AU" altLang="en-US" sz="1800" dirty="0">
                <a:solidFill>
                  <a:schemeClr val="tx1"/>
                </a:solidFill>
              </a:rPr>
              <a:t>The safety outcome was hyperkalaemia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AU" altLang="en-US" sz="1800" i="1" dirty="0">
                <a:solidFill>
                  <a:schemeClr val="tx1"/>
                </a:solidFill>
              </a:rPr>
              <a:t>Endpoint adjudication masked to treatment allocation for all outcomes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AU" altLang="en-US" sz="1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AU" altLang="en-US" sz="1800" b="1" i="1" dirty="0">
                <a:solidFill>
                  <a:schemeClr val="tx1"/>
                </a:solidFill>
              </a:rPr>
              <a:t>Participants and recruitment</a:t>
            </a:r>
          </a:p>
          <a:p>
            <a:pPr marL="177800" indent="-177800">
              <a:spcBef>
                <a:spcPts val="0"/>
              </a:spcBef>
              <a:defRPr/>
            </a:pPr>
            <a:r>
              <a:rPr lang="en-AU" altLang="en-US" sz="1800" dirty="0">
                <a:solidFill>
                  <a:schemeClr val="tx1"/>
                </a:solidFill>
              </a:rPr>
              <a:t>600 villages and about 35 participants from each village</a:t>
            </a:r>
          </a:p>
          <a:p>
            <a:pPr marL="177800" indent="-177800">
              <a:spcBef>
                <a:spcPts val="0"/>
              </a:spcBef>
              <a:defRPr/>
            </a:pPr>
            <a:r>
              <a:rPr lang="en-AU" altLang="en-US" sz="1800" dirty="0">
                <a:solidFill>
                  <a:schemeClr val="tx1"/>
                </a:solidFill>
              </a:rPr>
              <a:t>Adults with history of stroke, or</a:t>
            </a:r>
          </a:p>
          <a:p>
            <a:pPr marL="177800" indent="-177800">
              <a:spcBef>
                <a:spcPts val="0"/>
              </a:spcBef>
              <a:defRPr/>
            </a:pPr>
            <a:r>
              <a:rPr lang="en-AU" altLang="en-US" sz="1800" dirty="0">
                <a:solidFill>
                  <a:schemeClr val="tx1"/>
                </a:solidFill>
              </a:rPr>
              <a:t>Age 60+ years with poorly controlled BP</a:t>
            </a:r>
          </a:p>
          <a:p>
            <a:pPr marL="177800" indent="-177800">
              <a:spcBef>
                <a:spcPts val="0"/>
              </a:spcBef>
              <a:defRPr/>
            </a:pPr>
            <a:r>
              <a:rPr lang="en-AU" altLang="en-US" sz="1800" dirty="0">
                <a:solidFill>
                  <a:schemeClr val="tx1"/>
                </a:solidFill>
              </a:rPr>
              <a:t>No self-reported history of severe kidney disease, use of potassium supplements or use of potassium sparing diuretics</a:t>
            </a:r>
          </a:p>
          <a:p>
            <a:pPr marL="177800" indent="-177800">
              <a:spcBef>
                <a:spcPts val="0"/>
              </a:spcBef>
              <a:defRPr/>
            </a:pPr>
            <a:r>
              <a:rPr lang="en-AU" altLang="en-US" sz="1800" dirty="0">
                <a:solidFill>
                  <a:schemeClr val="tx1"/>
                </a:solidFill>
              </a:rPr>
              <a:t>No blood test for renal function or serum potassium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7D61BB-9426-4EB2-9401-17457F8EBC7D}" type="slidenum">
              <a:rPr lang="en-AU" altLang="en-US" smtClean="0"/>
              <a:pPr>
                <a:defRPr/>
              </a:pPr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730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Design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BA24A6-7A7F-4F9B-BA1B-7B1ED04F5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510" y="891220"/>
            <a:ext cx="8639572" cy="3397826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AU" sz="1800" dirty="0"/>
              <a:t>Pragmatic, large-scale (n=20,995), open, cluster randomised trial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AU" sz="1800" dirty="0"/>
              <a:t>Salt substitute (75%NaCl, 25%KCl) versus regular salt (100%NaCl)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0FB49B-2EA3-4361-8903-41DC9219EAF1}"/>
              </a:ext>
            </a:extLst>
          </p:cNvPr>
          <p:cNvGrpSpPr/>
          <p:nvPr/>
        </p:nvGrpSpPr>
        <p:grpSpPr>
          <a:xfrm>
            <a:off x="434927" y="1898149"/>
            <a:ext cx="8431114" cy="2659429"/>
            <a:chOff x="732029" y="2428573"/>
            <a:chExt cx="7738934" cy="34806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9AB66A-9C84-4F18-A4E5-705B44DEDF2C}"/>
                </a:ext>
              </a:extLst>
            </p:cNvPr>
            <p:cNvSpPr txBox="1"/>
            <p:nvPr/>
          </p:nvSpPr>
          <p:spPr>
            <a:xfrm>
              <a:off x="788816" y="3204200"/>
              <a:ext cx="1283129" cy="74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/>
                <a:t>Recruitment and baseline data </a:t>
              </a:r>
            </a:p>
            <a:p>
              <a:pPr algn="ctr"/>
              <a:r>
                <a:rPr lang="en-AU" sz="1200" b="1" dirty="0"/>
                <a:t>(in person)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D7EF62-BCAE-4973-866A-057FC67E5D29}"/>
                </a:ext>
              </a:extLst>
            </p:cNvPr>
            <p:cNvSpPr txBox="1"/>
            <p:nvPr/>
          </p:nvSpPr>
          <p:spPr>
            <a:xfrm>
              <a:off x="1567405" y="2515724"/>
              <a:ext cx="1618831" cy="319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/>
                <a:t>Randomisation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169AEBA4-AEE3-4F9A-BAF7-7DB397EA2070}"/>
                </a:ext>
              </a:extLst>
            </p:cNvPr>
            <p:cNvSpPr/>
            <p:nvPr/>
          </p:nvSpPr>
          <p:spPr>
            <a:xfrm>
              <a:off x="894734" y="4168237"/>
              <a:ext cx="983226" cy="491613"/>
            </a:xfrm>
            <a:prstGeom prst="rightArrow">
              <a:avLst/>
            </a:prstGeom>
            <a:noFill/>
            <a:ln>
              <a:solidFill>
                <a:srgbClr val="31323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sp>
          <p:nvSpPr>
            <p:cNvPr id="12" name="Arrow: Left-Up 11">
              <a:extLst>
                <a:ext uri="{FF2B5EF4-FFF2-40B4-BE49-F238E27FC236}">
                  <a16:creationId xmlns:a16="http://schemas.microsoft.com/office/drawing/2014/main" id="{70BFCC68-B016-4DB9-9113-7DD62D04D87B}"/>
                </a:ext>
              </a:extLst>
            </p:cNvPr>
            <p:cNvSpPr/>
            <p:nvPr/>
          </p:nvSpPr>
          <p:spPr>
            <a:xfrm rot="8029731">
              <a:off x="1926927" y="4070230"/>
              <a:ext cx="893304" cy="657372"/>
            </a:xfrm>
            <a:prstGeom prst="leftUpArrow">
              <a:avLst>
                <a:gd name="adj1" fmla="val 25000"/>
                <a:gd name="adj2" fmla="val 24726"/>
                <a:gd name="adj3" fmla="val 25000"/>
              </a:avLst>
            </a:prstGeom>
            <a:gradFill flip="none" rotWithShape="1">
              <a:gsLst>
                <a:gs pos="40000">
                  <a:schemeClr val="bg1"/>
                </a:gs>
                <a:gs pos="100000">
                  <a:srgbClr val="906B9E"/>
                </a:gs>
                <a:gs pos="100000">
                  <a:srgbClr val="906B9E"/>
                </a:gs>
              </a:gsLst>
              <a:lin ang="9000000" scaled="0"/>
              <a:tileRect/>
            </a:gra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 dirty="0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090CB31D-6CCD-4A19-B688-7E00BBF53E7D}"/>
                </a:ext>
              </a:extLst>
            </p:cNvPr>
            <p:cNvSpPr/>
            <p:nvPr/>
          </p:nvSpPr>
          <p:spPr>
            <a:xfrm>
              <a:off x="2659624" y="3761520"/>
              <a:ext cx="5707626" cy="603979"/>
            </a:xfrm>
            <a:prstGeom prst="rightArrow">
              <a:avLst/>
            </a:prstGeom>
            <a:solidFill>
              <a:srgbClr val="906B9E"/>
            </a:solidFill>
            <a:ln w="12700">
              <a:solidFill>
                <a:srgbClr val="31323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 dirty="0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9E07621D-1078-4F5C-97EF-FC7F0DBAD0D0}"/>
                </a:ext>
              </a:extLst>
            </p:cNvPr>
            <p:cNvSpPr/>
            <p:nvPr/>
          </p:nvSpPr>
          <p:spPr>
            <a:xfrm>
              <a:off x="2659624" y="4421151"/>
              <a:ext cx="5707626" cy="624531"/>
            </a:xfrm>
            <a:prstGeom prst="rightArrow">
              <a:avLst/>
            </a:prstGeom>
            <a:noFill/>
            <a:ln w="12700">
              <a:solidFill>
                <a:srgbClr val="31323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1C3FCB-9200-4343-9267-85B4D61677D2}"/>
                </a:ext>
              </a:extLst>
            </p:cNvPr>
            <p:cNvSpPr txBox="1"/>
            <p:nvPr/>
          </p:nvSpPr>
          <p:spPr>
            <a:xfrm>
              <a:off x="2475474" y="3035550"/>
              <a:ext cx="5707626" cy="532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/>
                <a:t>6-monthly follow-up for all</a:t>
              </a:r>
            </a:p>
            <a:p>
              <a:pPr algn="ctr"/>
              <a:r>
                <a:rPr lang="en-AU" sz="1200" b="1" dirty="0"/>
                <a:t>(routinely collected health data and in-person years 0, 1, 2 and 5)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F9E5F7-68FC-42E8-9B51-3550584B826B}"/>
                </a:ext>
              </a:extLst>
            </p:cNvPr>
            <p:cNvSpPr txBox="1"/>
            <p:nvPr/>
          </p:nvSpPr>
          <p:spPr>
            <a:xfrm>
              <a:off x="2585884" y="5061425"/>
              <a:ext cx="5459123" cy="604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/>
                <a:t>Annual in-person measurement of blood pressure and urinary electrolytes</a:t>
              </a:r>
            </a:p>
            <a:p>
              <a:pPr algn="ctr"/>
              <a:r>
                <a:rPr lang="en-AU" sz="1200" b="1" dirty="0"/>
                <a:t> (in a subset of 54 to 140 villages</a:t>
              </a:r>
              <a:r>
                <a:rPr lang="en-AU" sz="1200" b="1" dirty="0">
                  <a:highlight>
                    <a:srgbClr val="FFFF00"/>
                  </a:highlight>
                </a:rPr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6A2B9A-EE9D-43A8-950D-9A59B1105552}"/>
                </a:ext>
              </a:extLst>
            </p:cNvPr>
            <p:cNvSpPr txBox="1"/>
            <p:nvPr/>
          </p:nvSpPr>
          <p:spPr>
            <a:xfrm>
              <a:off x="2659625" y="3894541"/>
              <a:ext cx="5383161" cy="319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chemeClr val="bg1"/>
                  </a:solidFill>
                </a:rPr>
                <a:t>300 villages (n=10504) salt substitute</a:t>
              </a:r>
              <a:endParaRPr lang="en-AU" sz="1200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FFF9D9-87C2-4DBA-89A4-EA170A3287CD}"/>
                </a:ext>
              </a:extLst>
            </p:cNvPr>
            <p:cNvSpPr txBox="1"/>
            <p:nvPr/>
          </p:nvSpPr>
          <p:spPr>
            <a:xfrm>
              <a:off x="2661845" y="4566430"/>
              <a:ext cx="5383161" cy="319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/>
                <a:t>300 villages (n=10491) regular salt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7B036B1-0E50-459D-997E-5DB7C4421225}"/>
                </a:ext>
              </a:extLst>
            </p:cNvPr>
            <p:cNvCxnSpPr/>
            <p:nvPr/>
          </p:nvCxnSpPr>
          <p:spPr>
            <a:xfrm>
              <a:off x="2344457" y="2890077"/>
              <a:ext cx="0" cy="896312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547506C-A7D3-4D08-A4C8-AAC708E0E9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2029" y="2428573"/>
              <a:ext cx="7738934" cy="34806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</p:grpSp>
    </p:spTree>
    <p:extLst>
      <p:ext uri="{BB962C8B-B14F-4D97-AF65-F5344CB8AC3E}">
        <p14:creationId xmlns:p14="http://schemas.microsoft.com/office/powerpoint/2010/main" val="390721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Statistical power and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56510" y="1062671"/>
            <a:ext cx="8639572" cy="3675584"/>
          </a:xfrm>
        </p:spPr>
        <p:txBody>
          <a:bodyPr>
            <a:normAutofit lnSpcReduction="10000"/>
          </a:bodyPr>
          <a:lstStyle/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1600" dirty="0">
                <a:solidFill>
                  <a:schemeClr val="tx1"/>
                </a:solidFill>
              </a:rPr>
              <a:t>90% power (p=0.05) to detect a 13% lower risk of stroke with salt substitute compared to regular salt.  Assumptions: </a:t>
            </a:r>
          </a:p>
          <a:p>
            <a:pPr marL="357188" lvl="1" indent="-179388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1600" dirty="0">
                <a:solidFill>
                  <a:schemeClr val="tx1"/>
                </a:solidFill>
              </a:rPr>
              <a:t>3.0mmHg BP lowering</a:t>
            </a:r>
          </a:p>
          <a:p>
            <a:pPr marL="357188" lvl="1" indent="-179388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1600" dirty="0">
                <a:solidFill>
                  <a:schemeClr val="tx1"/>
                </a:solidFill>
              </a:rPr>
              <a:t>3.5% p.a. primary outcome event rate</a:t>
            </a:r>
          </a:p>
          <a:p>
            <a:pPr marL="357188" lvl="1" indent="-179388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1600" dirty="0">
                <a:solidFill>
                  <a:schemeClr val="tx1"/>
                </a:solidFill>
              </a:rPr>
              <a:t>Cluster randomisation of 600 villages in 1:1 ratio</a:t>
            </a:r>
          </a:p>
          <a:p>
            <a:pPr marL="357188" lvl="1" indent="-179388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1600" dirty="0">
                <a:solidFill>
                  <a:schemeClr val="tx1"/>
                </a:solidFill>
              </a:rPr>
              <a:t>Intra-cluster correlation coefficient =0.04</a:t>
            </a: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1600" dirty="0">
                <a:solidFill>
                  <a:schemeClr val="tx1"/>
                </a:solidFill>
              </a:rPr>
              <a:t>Primary analysis using Poisson regression, adjusted for clustering by village with rate ratios, 95%CIs and p-values calculated</a:t>
            </a: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1600" dirty="0">
                <a:solidFill>
                  <a:schemeClr val="tx1"/>
                </a:solidFill>
              </a:rPr>
              <a:t>Control for multiple testing across primary and secondary outcomes was done using the </a:t>
            </a:r>
            <a:r>
              <a:rPr lang="en-AU" altLang="en-US" sz="1600" dirty="0" err="1">
                <a:solidFill>
                  <a:schemeClr val="tx1"/>
                </a:solidFill>
              </a:rPr>
              <a:t>Benjamini</a:t>
            </a:r>
            <a:r>
              <a:rPr lang="en-AU" altLang="en-US" sz="1600" dirty="0">
                <a:solidFill>
                  <a:schemeClr val="tx1"/>
                </a:solidFill>
              </a:rPr>
              <a:t>-Hochberg approach</a:t>
            </a: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1600" dirty="0">
                <a:solidFill>
                  <a:schemeClr val="tx1"/>
                </a:solidFill>
              </a:rPr>
              <a:t>The Kaplan Meier method used to generate cumulative event curves</a:t>
            </a:r>
            <a:endParaRPr lang="en-AU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7D61BB-9426-4EB2-9401-17457F8EBC7D}" type="slidenum">
              <a:rPr lang="en-AU" altLang="en-US" smtClean="0"/>
              <a:pPr>
                <a:defRPr/>
              </a:pPr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9364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Participant characteristics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8F71B235-A84B-4806-8B34-4EA63FA0E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992134"/>
              </p:ext>
            </p:extLst>
          </p:nvPr>
        </p:nvGraphicFramePr>
        <p:xfrm>
          <a:off x="460397" y="825038"/>
          <a:ext cx="8472588" cy="37597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41109">
                  <a:extLst>
                    <a:ext uri="{9D8B030D-6E8A-4147-A177-3AD203B41FA5}">
                      <a16:colId xmlns:a16="http://schemas.microsoft.com/office/drawing/2014/main" val="1157611046"/>
                    </a:ext>
                  </a:extLst>
                </a:gridCol>
                <a:gridCol w="1916887">
                  <a:extLst>
                    <a:ext uri="{9D8B030D-6E8A-4147-A177-3AD203B41FA5}">
                      <a16:colId xmlns:a16="http://schemas.microsoft.com/office/drawing/2014/main" val="2556196522"/>
                    </a:ext>
                  </a:extLst>
                </a:gridCol>
                <a:gridCol w="2514592">
                  <a:extLst>
                    <a:ext uri="{9D8B030D-6E8A-4147-A177-3AD203B41FA5}">
                      <a16:colId xmlns:a16="http://schemas.microsoft.com/office/drawing/2014/main" val="3637148897"/>
                    </a:ext>
                  </a:extLst>
                </a:gridCol>
              </a:tblGrid>
              <a:tr h="268554">
                <a:tc>
                  <a:txBody>
                    <a:bodyPr/>
                    <a:lstStyle/>
                    <a:p>
                      <a:endParaRPr lang="en-A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Salt substitute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Regular salt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769925"/>
                  </a:ext>
                </a:extLst>
              </a:tr>
              <a:tr h="268554">
                <a:tc>
                  <a:txBody>
                    <a:bodyPr/>
                    <a:lstStyle/>
                    <a:p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Age (years), mean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625992"/>
                  </a:ext>
                </a:extLst>
              </a:tr>
              <a:tr h="268554">
                <a:tc>
                  <a:txBody>
                    <a:bodyPr/>
                    <a:lstStyle/>
                    <a:p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Women,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452997"/>
                  </a:ext>
                </a:extLst>
              </a:tr>
              <a:tr h="268554">
                <a:tc>
                  <a:txBody>
                    <a:bodyPr/>
                    <a:lstStyle/>
                    <a:p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Education beyond primary,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348657"/>
                  </a:ext>
                </a:extLst>
              </a:tr>
              <a:tr h="268554">
                <a:tc>
                  <a:txBody>
                    <a:bodyPr/>
                    <a:lstStyle/>
                    <a:p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History of stroke,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157840"/>
                  </a:ext>
                </a:extLst>
              </a:tr>
              <a:tr h="268554">
                <a:tc>
                  <a:txBody>
                    <a:bodyPr/>
                    <a:lstStyle/>
                    <a:p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Uncontrolled blood pressure,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949133"/>
                  </a:ext>
                </a:extLst>
              </a:tr>
              <a:tr h="268554">
                <a:tc>
                  <a:txBody>
                    <a:bodyPr/>
                    <a:lstStyle/>
                    <a:p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Diabetes,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251572"/>
                  </a:ext>
                </a:extLst>
              </a:tr>
              <a:tr h="268554">
                <a:tc>
                  <a:txBody>
                    <a:bodyPr/>
                    <a:lstStyle/>
                    <a:p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Hypertension,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772523"/>
                  </a:ext>
                </a:extLst>
              </a:tr>
              <a:tr h="268554">
                <a:tc>
                  <a:txBody>
                    <a:bodyPr/>
                    <a:lstStyle/>
                    <a:p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ACE/ARB,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475808"/>
                  </a:ext>
                </a:extLst>
              </a:tr>
              <a:tr h="268554">
                <a:tc>
                  <a:txBody>
                    <a:bodyPr/>
                    <a:lstStyle/>
                    <a:p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Calcium antagonist,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687282"/>
                  </a:ext>
                </a:extLst>
              </a:tr>
              <a:tr h="268554">
                <a:tc>
                  <a:txBody>
                    <a:bodyPr/>
                    <a:lstStyle/>
                    <a:p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Any antihypertensive,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08135"/>
                  </a:ext>
                </a:extLst>
              </a:tr>
              <a:tr h="268554">
                <a:tc>
                  <a:txBody>
                    <a:bodyPr/>
                    <a:lstStyle/>
                    <a:p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Mean blood pressure, mmHg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154/89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154/89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623088"/>
                  </a:ext>
                </a:extLst>
              </a:tr>
              <a:tr h="268554">
                <a:tc>
                  <a:txBody>
                    <a:bodyPr/>
                    <a:lstStyle/>
                    <a:p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Mean 24-hour urinary sodium, mmol (g)*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191 (4.4)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182 (4.2)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07645"/>
                  </a:ext>
                </a:extLst>
              </a:tr>
              <a:tr h="2685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Mean 24-hour urinary potassium, mmol (g)*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 (1.4)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 (1.4)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697428"/>
                  </a:ext>
                </a:extLst>
              </a:tr>
            </a:tbl>
          </a:graphicData>
        </a:graphic>
      </p:graphicFrame>
      <p:sp>
        <p:nvSpPr>
          <p:cNvPr id="5" name="Subtitle 2">
            <a:extLst>
              <a:ext uri="{FF2B5EF4-FFF2-40B4-BE49-F238E27FC236}">
                <a16:creationId xmlns:a16="http://schemas.microsoft.com/office/drawing/2014/main" id="{521804EC-863D-4396-8CD5-EB4DBF29CDA0}"/>
              </a:ext>
            </a:extLst>
          </p:cNvPr>
          <p:cNvSpPr txBox="1">
            <a:spLocks/>
          </p:cNvSpPr>
          <p:nvPr/>
        </p:nvSpPr>
        <p:spPr>
          <a:xfrm>
            <a:off x="351539" y="4730020"/>
            <a:ext cx="5838867" cy="189721"/>
          </a:xfrm>
          <a:prstGeom prst="rect">
            <a:avLst/>
          </a:prstGeom>
        </p:spPr>
        <p:txBody>
          <a:bodyPr>
            <a:noAutofit/>
          </a:bodyPr>
          <a:lstStyle>
            <a:lvl1pPr marL="184150" marR="0" indent="-18415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 baseline="0">
                <a:solidFill>
                  <a:srgbClr val="454745"/>
                </a:solidFill>
                <a:latin typeface="Arial Unicode MS"/>
                <a:ea typeface="Geneva" charset="0"/>
                <a:cs typeface="Arial Unicode MS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Geneva" charset="0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Geneva" charset="0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Geneva" charset="0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Geneva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A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*calculated from subset of 539 individuals with complete baseline 24-hour urine collections. </a:t>
            </a:r>
          </a:p>
          <a:p>
            <a:pPr marL="0" indent="0"/>
            <a:r>
              <a:rPr lang="en-A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Neal, Am Heart J 2017</a:t>
            </a:r>
          </a:p>
        </p:txBody>
      </p:sp>
    </p:spTree>
    <p:extLst>
      <p:ext uri="{BB962C8B-B14F-4D97-AF65-F5344CB8AC3E}">
        <p14:creationId xmlns:p14="http://schemas.microsoft.com/office/powerpoint/2010/main" val="423623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Follow-up and intermediate outcomes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BA24A6-7A7F-4F9B-BA1B-7B1ED04F5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510" y="973659"/>
            <a:ext cx="8639572" cy="365000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AU" sz="1800" b="1" i="1" dirty="0"/>
              <a:t>Follow-up</a:t>
            </a: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800" dirty="0"/>
              <a:t>Mean follow-up 4.74 years</a:t>
            </a: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800" dirty="0"/>
              <a:t>100% vital status for all participants  </a:t>
            </a: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800" dirty="0"/>
              <a:t>99.9% complete follow-up for non-fatal outcomes</a:t>
            </a:r>
          </a:p>
          <a:p>
            <a:pPr marL="177800" indent="-1778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At 5 years, 92% intervention group still using salt substitute and 6% control group started using salt substitute</a:t>
            </a:r>
            <a:endParaRPr lang="en-AU" sz="9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800" b="1" i="1" dirty="0"/>
              <a:t>Average effects of salt substitute versus regular salt</a:t>
            </a: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800" dirty="0"/>
              <a:t>Systolic BP -3.3 (95%CI -4.5 to -2.2) mmHg</a:t>
            </a: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800" dirty="0"/>
              <a:t>Diastolic BP -0.7 (95%CI -1.4 to 0.05) mmHg </a:t>
            </a: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800" dirty="0"/>
              <a:t>24-hour urinary sodium -15 (95%CI -24 to -6.7) mmol  </a:t>
            </a: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800" dirty="0"/>
              <a:t>24-hour urinary potassium 20 (95%CI 18 to 23) mmol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266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Stroke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959AC3F-E7C5-4E38-A3D8-86155FE39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806" y="957475"/>
            <a:ext cx="3177172" cy="339782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AU" altLang="en-US" sz="1800" dirty="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Total events = 3123 </a:t>
            </a:r>
          </a:p>
          <a:p>
            <a:pPr marL="0" indent="0">
              <a:buNone/>
              <a:defRPr/>
            </a:pPr>
            <a:r>
              <a:rPr lang="en-AU" altLang="en-US" sz="1800" dirty="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Participants with event = 2678</a:t>
            </a:r>
          </a:p>
          <a:p>
            <a:pPr marL="0" indent="0">
              <a:buNone/>
              <a:defRPr/>
            </a:pPr>
            <a:r>
              <a:rPr lang="en-AU" alt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Rate ratio = 0.86 (0.77 to 0.96)</a:t>
            </a:r>
          </a:p>
          <a:p>
            <a:pPr marL="0" indent="0">
              <a:buNone/>
              <a:defRPr/>
            </a:pPr>
            <a:r>
              <a:rPr lang="en-AU" alt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 value = 0.006 </a:t>
            </a:r>
            <a:endParaRPr lang="en-AU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9FD823-1022-4AF8-B0E9-9DED3ECB3E6B}"/>
              </a:ext>
            </a:extLst>
          </p:cNvPr>
          <p:cNvGrpSpPr>
            <a:grpSpLocks noChangeAspect="1"/>
          </p:cNvGrpSpPr>
          <p:nvPr/>
        </p:nvGrpSpPr>
        <p:grpSpPr>
          <a:xfrm>
            <a:off x="457421" y="987019"/>
            <a:ext cx="5091862" cy="3680898"/>
            <a:chOff x="2300749" y="1756085"/>
            <a:chExt cx="5955392" cy="449027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C8703E-12C6-4401-9CE2-FC2997A32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" t="1841" r="50326" b="49203"/>
            <a:stretch/>
          </p:blipFill>
          <p:spPr>
            <a:xfrm>
              <a:off x="2300749" y="1756085"/>
              <a:ext cx="5955392" cy="449027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18CD3C3-43FA-45CB-BBD1-4372A4D0F2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9" t="5689" r="52090" b="72657"/>
            <a:stretch/>
          </p:blipFill>
          <p:spPr>
            <a:xfrm>
              <a:off x="3028335" y="1838627"/>
              <a:ext cx="5099172" cy="3128231"/>
            </a:xfrm>
            <a:prstGeom prst="rect">
              <a:avLst/>
            </a:prstGeom>
            <a:ln w="1270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91419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Major adverse cardiovascular events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959AC3F-E7C5-4E38-A3D8-86155FE39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6608" y="973375"/>
            <a:ext cx="3446472" cy="339782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AU" altLang="en-US" sz="1600" dirty="0">
                <a:solidFill>
                  <a:schemeClr val="tx1"/>
                </a:solidFill>
              </a:rPr>
              <a:t>Total events = 5241</a:t>
            </a:r>
          </a:p>
          <a:p>
            <a:pPr marL="0" indent="0">
              <a:buNone/>
              <a:defRPr/>
            </a:pPr>
            <a:r>
              <a:rPr lang="en-AU" altLang="en-US" sz="1600" dirty="0">
                <a:solidFill>
                  <a:schemeClr val="tx1"/>
                </a:solidFill>
              </a:rPr>
              <a:t>Participants with event = 4499</a:t>
            </a:r>
          </a:p>
          <a:p>
            <a:pPr marL="0" indent="0">
              <a:buNone/>
              <a:defRPr/>
            </a:pPr>
            <a:r>
              <a:rPr lang="en-AU" altLang="en-US" sz="1600" b="1" dirty="0">
                <a:solidFill>
                  <a:schemeClr val="tx1"/>
                </a:solidFill>
              </a:rPr>
              <a:t>Rate ratio = 0.87 (0.80 to 0.94)</a:t>
            </a:r>
          </a:p>
          <a:p>
            <a:pPr marL="0" indent="0">
              <a:buNone/>
              <a:defRPr/>
            </a:pPr>
            <a:r>
              <a:rPr lang="en-AU" altLang="en-US" sz="1600" b="1" dirty="0">
                <a:solidFill>
                  <a:schemeClr val="tx1"/>
                </a:solidFill>
              </a:rPr>
              <a:t>P value &lt;0.001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34089D-DEDE-3A4B-9755-C370D4D4AD91}"/>
              </a:ext>
            </a:extLst>
          </p:cNvPr>
          <p:cNvGrpSpPr>
            <a:grpSpLocks noChangeAspect="1"/>
          </p:cNvGrpSpPr>
          <p:nvPr/>
        </p:nvGrpSpPr>
        <p:grpSpPr>
          <a:xfrm>
            <a:off x="457421" y="987020"/>
            <a:ext cx="5091862" cy="3680898"/>
            <a:chOff x="2299327" y="1796626"/>
            <a:chExt cx="5972519" cy="43827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B3F750F-212B-9D41-929B-D00C592CCF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216" r="1182" b="50000"/>
            <a:stretch/>
          </p:blipFill>
          <p:spPr>
            <a:xfrm>
              <a:off x="2299327" y="1796626"/>
              <a:ext cx="5972519" cy="438277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10B987E-584D-3648-8133-FF60A8ADEE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94" t="6372" r="2428" b="73046"/>
            <a:stretch/>
          </p:blipFill>
          <p:spPr>
            <a:xfrm>
              <a:off x="3008673" y="1828802"/>
              <a:ext cx="5233677" cy="3207396"/>
            </a:xfrm>
            <a:prstGeom prst="rect">
              <a:avLst/>
            </a:prstGeom>
            <a:ln w="1270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99402363"/>
      </p:ext>
    </p:extLst>
  </p:cSld>
  <p:clrMapOvr>
    <a:masterClrMapping/>
  </p:clrMapOvr>
</p:sld>
</file>

<file path=ppt/theme/theme1.xml><?xml version="1.0" encoding="utf-8"?>
<a:theme xmlns:a="http://schemas.openxmlformats.org/drawingml/2006/main" name="TGI Gener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GI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GI Gener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b35595b3-3c5a-493a-804d-072941a4ce77">PowerPoint</Categor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516DFFA1F0BE4DB9AFF0B77BAB3514" ma:contentTypeVersion="7" ma:contentTypeDescription="Create a new document." ma:contentTypeScope="" ma:versionID="935321f60a0617f0cc013ebdd5bc59d4">
  <xsd:schema xmlns:xsd="http://www.w3.org/2001/XMLSchema" xmlns:xs="http://www.w3.org/2001/XMLSchema" xmlns:p="http://schemas.microsoft.com/office/2006/metadata/properties" xmlns:ns2="b35595b3-3c5a-493a-804d-072941a4ce77" xmlns:ns3="a5b919ac-6786-4dee-8e48-17f49cef9213" targetNamespace="http://schemas.microsoft.com/office/2006/metadata/properties" ma:root="true" ma:fieldsID="66be476a79d3cbf359165dc30b8cf389" ns2:_="" ns3:_="">
    <xsd:import namespace="b35595b3-3c5a-493a-804d-072941a4ce77"/>
    <xsd:import namespace="a5b919ac-6786-4dee-8e48-17f49cef9213"/>
    <xsd:element name="properties">
      <xsd:complexType>
        <xsd:sequence>
          <xsd:element name="documentManagement">
            <xsd:complexType>
              <xsd:all>
                <xsd:element ref="ns2:Category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595b3-3c5a-493a-804d-072941a4ce77" elementFormDefault="qualified">
    <xsd:import namespace="http://schemas.microsoft.com/office/2006/documentManagement/types"/>
    <xsd:import namespace="http://schemas.microsoft.com/office/infopath/2007/PartnerControls"/>
    <xsd:element name="Category" ma:index="4" ma:displayName="Category" ma:format="Dropdown" ma:internalName="Category" ma:readOnly="false">
      <xsd:simpleType>
        <xsd:restriction base="dms:Choice">
          <xsd:enumeration value="Logo"/>
          <xsd:enumeration value="Letterhead"/>
          <xsd:enumeration value="PowerPoint"/>
          <xsd:enumeration value="Stationery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919ac-6786-4dee-8e48-17f49cef9213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27D2BF-8046-4398-B2D3-EBAC04147304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b35595b3-3c5a-493a-804d-072941a4ce77"/>
    <ds:schemaRef ds:uri="http://purl.org/dc/dcmitype/"/>
    <ds:schemaRef ds:uri="http://schemas.microsoft.com/office/2006/documentManagement/types"/>
    <ds:schemaRef ds:uri="http://schemas.microsoft.com/office/infopath/2007/PartnerControls"/>
    <ds:schemaRef ds:uri="a5b919ac-6786-4dee-8e48-17f49cef921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BFDA5C0-8ACB-4F6B-91A9-22034D8134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5595b3-3c5a-493a-804d-072941a4ce77"/>
    <ds:schemaRef ds:uri="a5b919ac-6786-4dee-8e48-17f49cef9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061CD5-8039-450C-B064-6F62E00DB3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2142</TotalTime>
  <Words>1311</Words>
  <Application>Microsoft Office PowerPoint</Application>
  <PresentationFormat>On-screen Show (16:9)</PresentationFormat>
  <Paragraphs>204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 Unicode MS</vt:lpstr>
      <vt:lpstr>Arial</vt:lpstr>
      <vt:lpstr>Calibri</vt:lpstr>
      <vt:lpstr>Courier New</vt:lpstr>
      <vt:lpstr>Tahoma</vt:lpstr>
      <vt:lpstr>TGI General</vt:lpstr>
      <vt:lpstr>TGI Template</vt:lpstr>
      <vt:lpstr>1_TGI General</vt:lpstr>
      <vt:lpstr>Effects of reduced-sodium, added-potassium salt substitute on stroke – the salt substitute and stroke study (SSaSS) </vt:lpstr>
      <vt:lpstr>Sodium, potassium and salt substitute</vt:lpstr>
      <vt:lpstr>Salt Substitute and Stroke Study (SSaSS)</vt:lpstr>
      <vt:lpstr>Design</vt:lpstr>
      <vt:lpstr>Statistical power and analysis</vt:lpstr>
      <vt:lpstr>Participant characteristics</vt:lpstr>
      <vt:lpstr>Follow-up and intermediate outcomes</vt:lpstr>
      <vt:lpstr>Stroke</vt:lpstr>
      <vt:lpstr>Major adverse cardiovascular events</vt:lpstr>
      <vt:lpstr>Total mortality</vt:lpstr>
      <vt:lpstr>Hyperkalaemia</vt:lpstr>
      <vt:lpstr>Effects on stroke in subgroups</vt:lpstr>
      <vt:lpstr>Strengths and weaknesses</vt:lpstr>
      <vt:lpstr>Potential health impact China</vt:lpstr>
      <vt:lpstr>Potential health impact worldwide</vt:lpstr>
      <vt:lpstr>Conclusions and potential implications</vt:lpstr>
      <vt:lpstr>Acknowledgements</vt:lpstr>
      <vt:lpstr>Journal publication</vt:lpstr>
      <vt:lpstr>Effects of reduced-sodium, added-potassium salt substitute on stroke – the salt substitute and stroke study (SSaSS)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TGI General Slides 2021</dc:title>
  <dc:creator>Alex Baldock</dc:creator>
  <cp:lastModifiedBy>Bruce Neal</cp:lastModifiedBy>
  <cp:revision>38</cp:revision>
  <dcterms:created xsi:type="dcterms:W3CDTF">2021-03-02T02:16:41Z</dcterms:created>
  <dcterms:modified xsi:type="dcterms:W3CDTF">2021-08-29T22:18:23Z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0x010100A9516DFFA1F0BE4DB9AFF0B77BAB3514</vt:lpwstr>
  </property>
</Properties>
</file>